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58" r:id="rId4"/>
    <p:sldId id="259" r:id="rId5"/>
    <p:sldId id="257" r:id="rId6"/>
    <p:sldId id="265" r:id="rId7"/>
    <p:sldId id="263" r:id="rId8"/>
    <p:sldId id="266" r:id="rId9"/>
    <p:sldId id="260" r:id="rId10"/>
    <p:sldId id="261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中間スタイル 4 - アクセント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4"/>
    <p:restoredTop sz="61952" autoAdjust="0"/>
  </p:normalViewPr>
  <p:slideViewPr>
    <p:cSldViewPr snapToGrid="0">
      <p:cViewPr varScale="1">
        <p:scale>
          <a:sx n="51" d="100"/>
          <a:sy n="51" d="100"/>
        </p:scale>
        <p:origin x="192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43A97-C3D3-453D-99DB-E3FC8EE28671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A9D75-6910-4694-8158-6E9CECCAF2D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257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1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今日は、スポーツをする人の食事についてお話しします。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11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8640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30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力をつけるためには、食事や練習とあわせて、体を休めることも大切です。しっかり食べて、練習して、きちんと休んでというリズムをくずさないようにしましょう。</a:t>
            </a:r>
          </a:p>
        </p:txBody>
      </p:sp>
      <p:sp>
        <p:nvSpPr>
          <p:cNvPr id="1303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82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21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スポーツをしているからといって、特別な食事は必要なく、栄養バランスがよくて、エネルギー量を多くとる食事が基本です。</a:t>
            </a:r>
            <a:endParaRPr kumimoji="1" lang="en-US" altLang="ja-JP" dirty="0"/>
          </a:p>
          <a:p>
            <a:r>
              <a:rPr kumimoji="1" lang="ja-JP" altLang="en-US" dirty="0"/>
              <a:t>さらにみなさんは、成長期なので、その分の栄養も必要になります。</a:t>
            </a:r>
            <a:endParaRPr kumimoji="1" lang="en-US" altLang="ja-JP" dirty="0"/>
          </a:p>
          <a:p>
            <a:r>
              <a:rPr kumimoji="1" lang="ja-JP" altLang="en-US" dirty="0"/>
              <a:t>その上で、目的に合わせて料理に使う食品を組み合わせます。</a:t>
            </a:r>
          </a:p>
        </p:txBody>
      </p:sp>
      <p:sp>
        <p:nvSpPr>
          <p:cNvPr id="1122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28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55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まずは、持久力をつけたい場合。持久力とは、長い間走ったり、泳いだりすることの出来る力です。</a:t>
            </a:r>
            <a:endParaRPr kumimoji="1" lang="en-US" altLang="ja-JP" dirty="0"/>
          </a:p>
          <a:p>
            <a:r>
              <a:rPr kumimoji="1" lang="ja-JP" altLang="en-US" dirty="0"/>
              <a:t>バテないで長い時間競技を続けることが出来る力もそうです。</a:t>
            </a:r>
            <a:endParaRPr kumimoji="1" lang="en-US" altLang="ja-JP" dirty="0"/>
          </a:p>
          <a:p>
            <a:r>
              <a:rPr kumimoji="1" lang="ja-JP" altLang="en-US" dirty="0"/>
              <a:t>そのためには、体にエネルギーを蓄えるため、エネルギーの元になる炭水化物を多くとりましょう。</a:t>
            </a:r>
            <a:endParaRPr kumimoji="1" lang="en-US" altLang="ja-JP" dirty="0"/>
          </a:p>
          <a:p>
            <a:r>
              <a:rPr kumimoji="1" lang="ja-JP" altLang="en-US" dirty="0"/>
              <a:t>その、エネルギーをスムーズに作る働きがあるのは、ビタミン</a:t>
            </a:r>
            <a:r>
              <a:rPr kumimoji="1" lang="en-US" altLang="ja-JP" dirty="0"/>
              <a:t>B</a:t>
            </a:r>
            <a:r>
              <a:rPr kumimoji="1" lang="ja-JP" altLang="en-US" dirty="0"/>
              <a:t>群やビタミン</a:t>
            </a:r>
            <a:r>
              <a:rPr kumimoji="1" lang="en-US" altLang="ja-JP" dirty="0"/>
              <a:t>C</a:t>
            </a:r>
            <a:r>
              <a:rPr kumimoji="1" lang="ja-JP" altLang="en-US" dirty="0"/>
              <a:t>です。　</a:t>
            </a:r>
            <a:endParaRPr kumimoji="1" lang="en-US" altLang="ja-JP" dirty="0"/>
          </a:p>
          <a:p>
            <a:r>
              <a:rPr kumimoji="1" lang="ja-JP" altLang="en-US" dirty="0"/>
              <a:t>また、激しいスポーツをしていると、鉄分が不足します。貧血を予防するためにも、鉄分の多い食材をとりましょう。</a:t>
            </a:r>
            <a:endParaRPr kumimoji="1" lang="en-US" altLang="ja-JP" dirty="0"/>
          </a:p>
          <a:p>
            <a:r>
              <a:rPr kumimoji="1" lang="ja-JP" altLang="en-US" dirty="0"/>
              <a:t>納豆や、ほうれん草、かつおの刺身などがいいですね。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156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378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18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次は、筋力。瞬発力をつけたい場合。筋力・瞬発力は、打つ、投げる、蹴る、飛ぶ、などの瞬間的に力を発揮することや</a:t>
            </a:r>
            <a:endParaRPr kumimoji="1" lang="en-US" altLang="ja-JP" dirty="0"/>
          </a:p>
          <a:p>
            <a:r>
              <a:rPr kumimoji="1" lang="ja-JP" altLang="en-US" dirty="0"/>
              <a:t>１００</a:t>
            </a:r>
            <a:r>
              <a:rPr kumimoji="1" lang="en-US" altLang="ja-JP" dirty="0"/>
              <a:t>M</a:t>
            </a:r>
            <a:r>
              <a:rPr kumimoji="1" lang="ja-JP" altLang="en-US" dirty="0"/>
              <a:t>走などの短距離をダッシュしたりすることが出来る力です。</a:t>
            </a:r>
            <a:endParaRPr kumimoji="1" lang="en-US" altLang="ja-JP" dirty="0"/>
          </a:p>
          <a:p>
            <a:r>
              <a:rPr kumimoji="1" lang="ja-JP" altLang="en-US" dirty="0"/>
              <a:t>筋力・瞬発力をつけたい場合は、たんぱく質を多めにとり、余分な脂肪をとりすぎないようにしましょう。</a:t>
            </a:r>
            <a:endParaRPr kumimoji="1" lang="en-US" altLang="ja-JP" dirty="0"/>
          </a:p>
          <a:p>
            <a:r>
              <a:rPr kumimoji="1" lang="ja-JP" altLang="en-US" dirty="0"/>
              <a:t>油の少ない肉やきらきらした青魚、卵や納豆、豆腐などがよいでしょう。</a:t>
            </a:r>
            <a:endParaRPr kumimoji="1" lang="en-US" altLang="ja-JP" dirty="0"/>
          </a:p>
          <a:p>
            <a:r>
              <a:rPr kumimoji="1" lang="ja-JP" altLang="en-US" dirty="0"/>
              <a:t>また、体を支える骨を強くするため、カルシウムを多くとりましょう。</a:t>
            </a:r>
          </a:p>
        </p:txBody>
      </p:sp>
      <p:sp>
        <p:nvSpPr>
          <p:cNvPr id="1183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1166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4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１日３食、きちんと食べることも大切です。</a:t>
            </a:r>
            <a:endParaRPr kumimoji="1" lang="en-US" altLang="ja-JP" dirty="0"/>
          </a:p>
          <a:p>
            <a:r>
              <a:rPr kumimoji="1" lang="ja-JP" altLang="en-US" dirty="0"/>
              <a:t>特に朝ごはんは、大切なので、しっかり食べましょう。</a:t>
            </a:r>
          </a:p>
        </p:txBody>
      </p:sp>
      <p:sp>
        <p:nvSpPr>
          <p:cNvPr id="1205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1577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17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激しい運動を長時間行うと、体に蓄えられたエネルギーを消耗します。運動後は出来るだけ早く</a:t>
            </a:r>
            <a:endParaRPr kumimoji="1" lang="en-US" altLang="ja-JP" dirty="0"/>
          </a:p>
          <a:p>
            <a:r>
              <a:rPr kumimoji="1" lang="ja-JP" altLang="en-US" dirty="0"/>
              <a:t>エネルギー源となる炭水化物やエネルギー作りを助けるビタミンの補給することが大切です。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1218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9922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/>
              <a:t>食欲がないときには、１００％のオレンジジュースがおすすめです。</a:t>
            </a:r>
          </a:p>
          <a:p>
            <a:endParaRPr kumimoji="1" lang="ja-JP" altLang="en-US" dirty="0"/>
          </a:p>
        </p:txBody>
      </p:sp>
      <p:sp>
        <p:nvSpPr>
          <p:cNvPr id="1233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8485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3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スポーツをしている人は、より多くのエネルギーや栄養素が必要ですが、１回に食べられる量には限度があるため</a:t>
            </a:r>
            <a:endParaRPr kumimoji="1" lang="en-US" altLang="ja-JP" dirty="0"/>
          </a:p>
          <a:p>
            <a:r>
              <a:rPr kumimoji="1" lang="ja-JP" altLang="en-US" dirty="0"/>
              <a:t>スポーツをしている人の間食は３回の食事ではとりきれない栄養素を補給する</a:t>
            </a:r>
            <a:r>
              <a:rPr kumimoji="1" lang="en-US" altLang="ja-JP" dirty="0"/>
              <a:t>【</a:t>
            </a:r>
            <a:r>
              <a:rPr kumimoji="1" lang="ja-JP" altLang="en-US" dirty="0"/>
              <a:t>捕食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の意味合いが強くなります。</a:t>
            </a:r>
            <a:endParaRPr kumimoji="1" lang="en-US" altLang="ja-JP" dirty="0"/>
          </a:p>
          <a:p>
            <a:r>
              <a:rPr kumimoji="1" lang="ja-JP" altLang="en-US" dirty="0"/>
              <a:t>捕食は、エネルギー源となる炭水化物や体を作るたんぱく質、不足しがちな鉄分やカルシウムがとれるようなものを</a:t>
            </a:r>
            <a:endParaRPr kumimoji="1" lang="en-US" altLang="ja-JP" dirty="0"/>
          </a:p>
          <a:p>
            <a:r>
              <a:rPr kumimoji="1" lang="ja-JP" altLang="en-US" dirty="0"/>
              <a:t>選びましょう。</a:t>
            </a:r>
            <a:endParaRPr kumimoji="1" lang="en-US" altLang="ja-JP" dirty="0"/>
          </a:p>
        </p:txBody>
      </p:sp>
      <p:sp>
        <p:nvSpPr>
          <p:cNvPr id="1233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525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8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毎日の食事以外にも、気をつけてほしいことがあります。それは水分です。</a:t>
            </a:r>
            <a:endParaRPr kumimoji="1" lang="en-US" altLang="ja-JP" dirty="0"/>
          </a:p>
          <a:p>
            <a:r>
              <a:rPr kumimoji="1" lang="ja-JP" altLang="en-US" dirty="0"/>
              <a:t>練習するときには、こまめに水分を補給しましょう。</a:t>
            </a:r>
          </a:p>
        </p:txBody>
      </p:sp>
      <p:sp>
        <p:nvSpPr>
          <p:cNvPr id="128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1A9D75-6910-4694-8158-6E9CECCAF2DA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489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32" name="字幕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103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3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889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89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0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91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859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95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96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97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426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38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39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40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400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44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4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4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371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50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1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2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53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807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57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58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59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60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61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62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545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66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67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52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71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06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7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76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77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78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76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82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1083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1084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85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149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026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027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97264-BFA0-4949-9801-C756236CBE80}" type="datetimeFigureOut">
              <a:rPr kumimoji="1" lang="ja-JP" altLang="en-US" smtClean="0"/>
              <a:t>2025/12/23</a:t>
            </a:fld>
            <a:endParaRPr kumimoji="1" lang="ja-JP" altLang="en-US"/>
          </a:p>
        </p:txBody>
      </p:sp>
      <p:sp>
        <p:nvSpPr>
          <p:cNvPr id="1028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9CF7B-3651-451C-AAEC-D0EFD0FF23F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74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17" Type="http://schemas.openxmlformats.org/officeDocument/2006/relationships/image" Target="../media/image3.png"/><Relationship Id="rId2" Type="http://schemas.openxmlformats.org/officeDocument/2006/relationships/audio" Target="../media/media4.mp3"/><Relationship Id="rId16" Type="http://schemas.openxmlformats.org/officeDocument/2006/relationships/image" Target="../media/image27.png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12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11" Type="http://schemas.openxmlformats.org/officeDocument/2006/relationships/image" Target="../media/image3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47.png"/><Relationship Id="rId2" Type="http://schemas.openxmlformats.org/officeDocument/2006/relationships/audio" Target="../media/media8.mp3"/><Relationship Id="rId16" Type="http://schemas.openxmlformats.org/officeDocument/2006/relationships/image" Target="../media/image3.png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11" Type="http://schemas.openxmlformats.org/officeDocument/2006/relationships/image" Target="../media/image46.png"/><Relationship Id="rId5" Type="http://schemas.openxmlformats.org/officeDocument/2006/relationships/image" Target="../media/image16.png"/><Relationship Id="rId15" Type="http://schemas.openxmlformats.org/officeDocument/2006/relationships/image" Target="../media/image50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4.pn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テキスト 38"/>
          <p:cNvSpPr txBox="1"/>
          <p:nvPr/>
        </p:nvSpPr>
        <p:spPr>
          <a:xfrm>
            <a:off x="231989" y="835992"/>
            <a:ext cx="11728022" cy="133736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8000" kern="100" dirty="0">
                <a:solidFill>
                  <a:srgbClr val="000000"/>
                </a:solidFill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スポーツを</a:t>
            </a:r>
            <a:r>
              <a:rPr lang="ja-JP" altLang="en-US" sz="8000" kern="100" dirty="0">
                <a:solidFill>
                  <a:srgbClr val="000000"/>
                </a:solidFill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する</a:t>
            </a:r>
            <a:r>
              <a:rPr lang="ja-JP" sz="8000" kern="100" dirty="0">
                <a:solidFill>
                  <a:srgbClr val="000000"/>
                </a:solidFill>
                <a:effectLst/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  <a:cs typeface="Times New Roman" panose="02020603050405020304" pitchFamily="18" charset="0"/>
              </a:rPr>
              <a:t>人の食事</a:t>
            </a:r>
            <a:endParaRPr lang="ja-JP" sz="8000" kern="100" dirty="0">
              <a:effectLst/>
              <a:latin typeface="UD デジタル 教科書体 NK-B" panose="02020700000000000000" pitchFamily="18" charset="-128"/>
              <a:ea typeface="UD デジタル 教科書体 NK-B" panose="020207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109" name="Picture 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015" y="2517985"/>
            <a:ext cx="3253776" cy="3533140"/>
          </a:xfrm>
          <a:prstGeom prst="rect">
            <a:avLst/>
          </a:prstGeom>
          <a:noFill/>
        </p:spPr>
      </p:pic>
      <p:pic>
        <p:nvPicPr>
          <p:cNvPr id="1110" name="Picture 2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4960" y="2008558"/>
            <a:ext cx="3506569" cy="4263547"/>
          </a:xfrm>
          <a:prstGeom prst="rect">
            <a:avLst/>
          </a:prstGeom>
          <a:noFill/>
        </p:spPr>
      </p:pic>
      <p:pic>
        <p:nvPicPr>
          <p:cNvPr id="2" name="565886098902507">
            <a:hlinkClick r:id="" action="ppaction://media"/>
            <a:extLst>
              <a:ext uri="{FF2B5EF4-FFF2-40B4-BE49-F238E27FC236}">
                <a16:creationId xmlns:a16="http://schemas.microsoft.com/office/drawing/2014/main" id="{59724C3D-C391-B29C-374A-D14CAE0BCF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84595" y="5913587"/>
            <a:ext cx="487363" cy="487363"/>
          </a:xfrm>
          <a:prstGeom prst="rect">
            <a:avLst/>
          </a:prstGeom>
        </p:spPr>
      </p:pic>
      <p:sp>
        <p:nvSpPr>
          <p:cNvPr id="3" name="コンテンツ プレースホルダー 163">
            <a:extLst>
              <a:ext uri="{FF2B5EF4-FFF2-40B4-BE49-F238E27FC236}">
                <a16:creationId xmlns:a16="http://schemas.microsoft.com/office/drawing/2014/main" id="{F79333E3-1971-E22B-0122-B4E7A365EAD6}"/>
              </a:ext>
            </a:extLst>
          </p:cNvPr>
          <p:cNvSpPr/>
          <p:nvPr/>
        </p:nvSpPr>
        <p:spPr>
          <a:xfrm>
            <a:off x="94433" y="5913587"/>
            <a:ext cx="4087825" cy="103866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絵：いらすとや</a:t>
            </a:r>
            <a:endParaRPr lang="en-US" altLang="ja-JP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ナレーション：</a:t>
            </a:r>
            <a:r>
              <a:rPr lang="en-US" altLang="ja-JP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©</a:t>
            </a:r>
            <a:r>
              <a:rPr lang="ja-JP" altLang="en-US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音読さん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325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843"/>
    </mc:Choice>
    <mc:Fallback>
      <p:transition spd="slow" advClick="0" advTm="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4" objId="2"/>
        <p14:stopEvt time="599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テキスト 83"/>
          <p:cNvSpPr txBox="1"/>
          <p:nvPr/>
        </p:nvSpPr>
        <p:spPr>
          <a:xfrm>
            <a:off x="1873955" y="0"/>
            <a:ext cx="8178340" cy="84207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6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Medium"/>
              </a:rPr>
              <a:t>食事・練習・休養</a:t>
            </a:r>
            <a:endParaRPr lang="ja-JP" sz="60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Medium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5C8C5124-B470-7557-B1CC-3531C10F5B7D}"/>
              </a:ext>
            </a:extLst>
          </p:cNvPr>
          <p:cNvGrpSpPr/>
          <p:nvPr/>
        </p:nvGrpSpPr>
        <p:grpSpPr>
          <a:xfrm>
            <a:off x="6461838" y="4045178"/>
            <a:ext cx="2817495" cy="1782252"/>
            <a:chOff x="51691" y="1306057"/>
            <a:chExt cx="2817495" cy="1782252"/>
          </a:xfrm>
        </p:grpSpPr>
        <p:sp>
          <p:nvSpPr>
            <p:cNvPr id="1287" name="角丸四角形吹き出し 84"/>
            <p:cNvSpPr/>
            <p:nvPr/>
          </p:nvSpPr>
          <p:spPr>
            <a:xfrm>
              <a:off x="51691" y="1306057"/>
              <a:ext cx="2817495" cy="1782252"/>
            </a:xfrm>
            <a:prstGeom prst="wedgeRoundRectCallout">
              <a:avLst>
                <a:gd name="adj1" fmla="val 67557"/>
                <a:gd name="adj2" fmla="val 17214"/>
                <a:gd name="adj3" fmla="val 16667"/>
              </a:avLst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kern="100">
                  <a:effectLst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Times New Roman" panose="02020603050405020304" pitchFamily="18" charset="0"/>
                </a:rPr>
                <a:t> </a:t>
              </a:r>
              <a:endParaRPr lang="ja-JP" sz="1200" kern="10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288" name="テキスト 85"/>
            <p:cNvSpPr txBox="1"/>
            <p:nvPr/>
          </p:nvSpPr>
          <p:spPr>
            <a:xfrm>
              <a:off x="388458" y="1460169"/>
              <a:ext cx="2456815" cy="16281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6000"/>
                </a:lnSpc>
                <a:spcAft>
                  <a:spcPts val="0"/>
                </a:spcAft>
              </a:pPr>
              <a:r>
                <a:rPr lang="ja-JP" sz="4200" b="1" kern="100" dirty="0">
                  <a:solidFill>
                    <a:srgbClr val="000000"/>
                  </a:solidFill>
                  <a:effectLst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Times New Roman" panose="02020603050405020304" pitchFamily="18" charset="0"/>
                </a:rPr>
                <a:t>ちゃんと</a:t>
              </a:r>
              <a:endParaRPr lang="ja-JP" sz="1200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endParaRPr>
            </a:p>
            <a:p>
              <a:pPr algn="just">
                <a:lnSpc>
                  <a:spcPts val="6000"/>
                </a:lnSpc>
                <a:spcAft>
                  <a:spcPts val="0"/>
                </a:spcAft>
              </a:pPr>
              <a:r>
                <a:rPr lang="ja-JP" sz="4200" kern="100" dirty="0">
                  <a:solidFill>
                    <a:srgbClr val="FF0000"/>
                  </a:solidFill>
                  <a:effectLst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Times New Roman" panose="02020603050405020304" pitchFamily="18" charset="0"/>
                </a:rPr>
                <a:t>練習して</a:t>
              </a:r>
              <a:endParaRPr lang="ja-JP" sz="1200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1289" name="角丸四角形吹き出し 86"/>
          <p:cNvSpPr/>
          <p:nvPr/>
        </p:nvSpPr>
        <p:spPr>
          <a:xfrm>
            <a:off x="8732346" y="1119809"/>
            <a:ext cx="2817495" cy="1968500"/>
          </a:xfrm>
          <a:prstGeom prst="wedgeRoundRectCallout">
            <a:avLst>
              <a:gd name="adj1" fmla="val -78005"/>
              <a:gd name="adj2" fmla="val -4940"/>
              <a:gd name="adj3" fmla="val 16667"/>
            </a:avLst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kern="10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 </a:t>
            </a:r>
            <a:endParaRPr lang="ja-JP" sz="1200" kern="10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90" name="テキスト 87"/>
          <p:cNvSpPr txBox="1"/>
          <p:nvPr/>
        </p:nvSpPr>
        <p:spPr>
          <a:xfrm>
            <a:off x="8912686" y="1289989"/>
            <a:ext cx="2456815" cy="16281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6000"/>
              </a:lnSpc>
              <a:spcAft>
                <a:spcPts val="0"/>
              </a:spcAft>
            </a:pPr>
            <a:r>
              <a:rPr lang="ja-JP" sz="4200" b="1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しっかり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6000"/>
              </a:lnSpc>
              <a:spcAft>
                <a:spcPts val="0"/>
              </a:spcAft>
            </a:pPr>
            <a:r>
              <a:rPr lang="ja-JP" sz="4200" kern="100" dirty="0">
                <a:solidFill>
                  <a:srgbClr val="FF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食べて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6EC9730-4B60-E02A-FDC5-B80C0687BA83}"/>
              </a:ext>
            </a:extLst>
          </p:cNvPr>
          <p:cNvGrpSpPr/>
          <p:nvPr/>
        </p:nvGrpSpPr>
        <p:grpSpPr>
          <a:xfrm>
            <a:off x="822499" y="1638218"/>
            <a:ext cx="2672894" cy="1686936"/>
            <a:chOff x="-3465357" y="1945354"/>
            <a:chExt cx="2672894" cy="1686936"/>
          </a:xfrm>
        </p:grpSpPr>
        <p:sp>
          <p:nvSpPr>
            <p:cNvPr id="1291" name="角丸四角形吹き出し 88"/>
            <p:cNvSpPr/>
            <p:nvPr/>
          </p:nvSpPr>
          <p:spPr>
            <a:xfrm>
              <a:off x="-3465357" y="1945354"/>
              <a:ext cx="2456815" cy="1628140"/>
            </a:xfrm>
            <a:prstGeom prst="wedgeRoundRectCallout">
              <a:avLst>
                <a:gd name="adj1" fmla="val -26311"/>
                <a:gd name="adj2" fmla="val 71144"/>
                <a:gd name="adj3" fmla="val 16667"/>
              </a:avLst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US" sz="1200" kern="100">
                  <a:effectLst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Times New Roman" panose="02020603050405020304" pitchFamily="18" charset="0"/>
                </a:rPr>
                <a:t> </a:t>
              </a:r>
              <a:endParaRPr lang="ja-JP" sz="1200" kern="10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endParaRPr>
            </a:p>
          </p:txBody>
        </p:sp>
        <p:sp>
          <p:nvSpPr>
            <p:cNvPr id="1292" name="テキスト 89"/>
            <p:cNvSpPr txBox="1"/>
            <p:nvPr/>
          </p:nvSpPr>
          <p:spPr>
            <a:xfrm>
              <a:off x="-3249278" y="2004150"/>
              <a:ext cx="2456815" cy="162814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just">
                <a:lnSpc>
                  <a:spcPts val="6000"/>
                </a:lnSpc>
                <a:spcAft>
                  <a:spcPts val="0"/>
                </a:spcAft>
              </a:pPr>
              <a:r>
                <a:rPr lang="ja-JP" sz="4200" b="1" kern="100" dirty="0">
                  <a:solidFill>
                    <a:srgbClr val="000000"/>
                  </a:solidFill>
                  <a:effectLst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Times New Roman" panose="02020603050405020304" pitchFamily="18" charset="0"/>
                </a:rPr>
                <a:t>きちんと</a:t>
              </a:r>
              <a:endParaRPr lang="ja-JP" sz="1200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endParaRPr>
            </a:p>
            <a:p>
              <a:pPr algn="just">
                <a:lnSpc>
                  <a:spcPts val="6000"/>
                </a:lnSpc>
                <a:spcAft>
                  <a:spcPts val="0"/>
                </a:spcAft>
              </a:pPr>
              <a:r>
                <a:rPr lang="ja-JP" sz="4200" kern="100" dirty="0">
                  <a:solidFill>
                    <a:srgbClr val="FF0000"/>
                  </a:solidFill>
                  <a:effectLst/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  <a:cs typeface="Times New Roman" panose="02020603050405020304" pitchFamily="18" charset="0"/>
                </a:rPr>
                <a:t>休んで</a:t>
              </a:r>
              <a:endParaRPr lang="ja-JP" sz="1200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294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3649" y="3140832"/>
            <a:ext cx="2095790" cy="3590944"/>
          </a:xfrm>
          <a:prstGeom prst="rect">
            <a:avLst/>
          </a:prstGeom>
          <a:noFill/>
        </p:spPr>
      </p:pic>
      <p:pic>
        <p:nvPicPr>
          <p:cNvPr id="1295" name="Picture 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020" y="1119809"/>
            <a:ext cx="2987912" cy="2868395"/>
          </a:xfrm>
          <a:prstGeom prst="rect">
            <a:avLst/>
          </a:prstGeom>
          <a:noFill/>
        </p:spPr>
      </p:pic>
      <p:pic>
        <p:nvPicPr>
          <p:cNvPr id="1296" name="Picture 6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458" y="3665041"/>
            <a:ext cx="3932958" cy="2993964"/>
          </a:xfrm>
          <a:prstGeom prst="rect">
            <a:avLst/>
          </a:prstGeom>
          <a:noFill/>
        </p:spPr>
      </p:pic>
      <p:sp>
        <p:nvSpPr>
          <p:cNvPr id="1297" name="矢印: 下 1"/>
          <p:cNvSpPr/>
          <p:nvPr/>
        </p:nvSpPr>
        <p:spPr>
          <a:xfrm rot="5400000">
            <a:off x="5226261" y="4695342"/>
            <a:ext cx="764682" cy="148187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298" name="矢印: 下 2"/>
          <p:cNvSpPr/>
          <p:nvPr/>
        </p:nvSpPr>
        <p:spPr>
          <a:xfrm rot="18536642">
            <a:off x="7318450" y="2865684"/>
            <a:ext cx="764682" cy="106456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299" name="矢印: 下 3"/>
          <p:cNvSpPr/>
          <p:nvPr/>
        </p:nvSpPr>
        <p:spPr>
          <a:xfrm rot="14038065">
            <a:off x="3430854" y="2849445"/>
            <a:ext cx="764682" cy="106456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" name="5984382104459610">
            <a:hlinkClick r:id="" action="ppaction://media"/>
            <a:extLst>
              <a:ext uri="{FF2B5EF4-FFF2-40B4-BE49-F238E27FC236}">
                <a16:creationId xmlns:a16="http://schemas.microsoft.com/office/drawing/2014/main" id="{C2881228-232F-D236-F40D-530B259C1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14518" y="61375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71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105"/>
    </mc:Choice>
    <mc:Fallback>
      <p:transition spd="slow" advClick="0" advTm="15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3716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テキスト 4"/>
          <p:cNvSpPr txBox="1"/>
          <p:nvPr/>
        </p:nvSpPr>
        <p:spPr>
          <a:xfrm>
            <a:off x="774490" y="256849"/>
            <a:ext cx="10643019" cy="209660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6000" b="1" kern="100" spc="-2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基本は栄養バランスよく、</a:t>
            </a:r>
            <a:endParaRPr lang="en-US" altLang="ja-JP" sz="6000" b="1" kern="100" spc="-200" dirty="0">
              <a:solidFill>
                <a:srgbClr val="000000"/>
              </a:solidFill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ja-JP" sz="6000" b="1" kern="100" spc="-2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エネルギー量が多い食事です。</a:t>
            </a:r>
            <a:endParaRPr lang="ja-JP" sz="60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2" name="565907298903371">
            <a:hlinkClick r:id="" action="ppaction://media"/>
            <a:extLst>
              <a:ext uri="{FF2B5EF4-FFF2-40B4-BE49-F238E27FC236}">
                <a16:creationId xmlns:a16="http://schemas.microsoft.com/office/drawing/2014/main" id="{68C10561-A536-3815-B23C-8E098F86B5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7774" y="5697537"/>
            <a:ext cx="487363" cy="48736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8E6DBA0-FD07-BB2B-809C-A9E40BF186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8110" y="2047246"/>
            <a:ext cx="4915777" cy="5283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723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4561"/>
    </mc:Choice>
    <mc:Fallback>
      <p:transition spd="slow" advClick="0" advTm="2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67" objId="2"/>
        <p14:stopEvt time="2382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D5A260D8-B3E8-AF72-3A4A-C592C8EB3C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023979"/>
              </p:ext>
            </p:extLst>
          </p:nvPr>
        </p:nvGraphicFramePr>
        <p:xfrm>
          <a:off x="316346" y="1356193"/>
          <a:ext cx="11743686" cy="5337198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914562">
                  <a:extLst>
                    <a:ext uri="{9D8B030D-6E8A-4147-A177-3AD203B41FA5}">
                      <a16:colId xmlns:a16="http://schemas.microsoft.com/office/drawing/2014/main" val="2026196556"/>
                    </a:ext>
                  </a:extLst>
                </a:gridCol>
                <a:gridCol w="3914562">
                  <a:extLst>
                    <a:ext uri="{9D8B030D-6E8A-4147-A177-3AD203B41FA5}">
                      <a16:colId xmlns:a16="http://schemas.microsoft.com/office/drawing/2014/main" val="1765070888"/>
                    </a:ext>
                  </a:extLst>
                </a:gridCol>
                <a:gridCol w="3914562">
                  <a:extLst>
                    <a:ext uri="{9D8B030D-6E8A-4147-A177-3AD203B41FA5}">
                      <a16:colId xmlns:a16="http://schemas.microsoft.com/office/drawing/2014/main" val="1613186123"/>
                    </a:ext>
                  </a:extLst>
                </a:gridCol>
              </a:tblGrid>
              <a:tr h="173905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505549"/>
                  </a:ext>
                </a:extLst>
              </a:tr>
              <a:tr h="359814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373061"/>
                  </a:ext>
                </a:extLst>
              </a:tr>
            </a:tbl>
          </a:graphicData>
        </a:graphic>
      </p:graphicFrame>
      <p:sp>
        <p:nvSpPr>
          <p:cNvPr id="1125" name="テキスト 22"/>
          <p:cNvSpPr txBox="1"/>
          <p:nvPr/>
        </p:nvSpPr>
        <p:spPr>
          <a:xfrm>
            <a:off x="778470" y="3150150"/>
            <a:ext cx="3183932" cy="6604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ja-JP" sz="2600" b="1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炭水化物を多くとる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26" name="テキスト 23"/>
          <p:cNvSpPr txBox="1"/>
          <p:nvPr/>
        </p:nvSpPr>
        <p:spPr>
          <a:xfrm>
            <a:off x="4843565" y="3098800"/>
            <a:ext cx="2723427" cy="108474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3600"/>
              </a:lnSpc>
              <a:spcAft>
                <a:spcPts val="0"/>
              </a:spcAft>
            </a:pPr>
            <a:r>
              <a:rPr lang="ja-JP" sz="2600" b="1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ビタミンＢ群やＣを多くとる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27" name="テキスト 24"/>
          <p:cNvSpPr txBox="1"/>
          <p:nvPr/>
        </p:nvSpPr>
        <p:spPr>
          <a:xfrm>
            <a:off x="8347165" y="3150150"/>
            <a:ext cx="2945392" cy="6604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ja-JP" sz="2600" b="1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鉄</a:t>
            </a:r>
            <a:r>
              <a:rPr lang="ja-JP" altLang="en-US" sz="2600" b="1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分</a:t>
            </a:r>
            <a:r>
              <a:rPr lang="ja-JP" sz="2600" b="1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を多くとる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28" name="テキスト 6"/>
          <p:cNvSpPr txBox="1"/>
          <p:nvPr/>
        </p:nvSpPr>
        <p:spPr>
          <a:xfrm>
            <a:off x="329752" y="111538"/>
            <a:ext cx="7566839" cy="1204843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ja-JP" sz="6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持久力をつけたい</a:t>
            </a:r>
            <a:endParaRPr lang="ja-JP" sz="105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29" name="テキスト 19"/>
          <p:cNvSpPr txBox="1"/>
          <p:nvPr/>
        </p:nvSpPr>
        <p:spPr>
          <a:xfrm>
            <a:off x="522766" y="1719208"/>
            <a:ext cx="3403400" cy="887206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06400" indent="-406400" algn="just">
              <a:lnSpc>
                <a:spcPts val="4200"/>
              </a:lnSpc>
              <a:spcAft>
                <a:spcPts val="0"/>
              </a:spcAft>
            </a:pPr>
            <a:r>
              <a:rPr lang="ja-JP" sz="32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体にエネルギー</a:t>
            </a:r>
            <a:r>
              <a:rPr lang="ja-JP" altLang="en-US" sz="32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を</a:t>
            </a:r>
            <a:endParaRPr lang="en-US" altLang="ja-JP" sz="3200" kern="100" dirty="0">
              <a:solidFill>
                <a:srgbClr val="000000"/>
              </a:solidFill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marL="406400" indent="-406400" algn="just">
              <a:lnSpc>
                <a:spcPts val="4200"/>
              </a:lnSpc>
              <a:spcAft>
                <a:spcPts val="0"/>
              </a:spcAft>
            </a:pPr>
            <a:r>
              <a:rPr lang="ja-JP" sz="32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蓄える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30" name="テキスト 20"/>
          <p:cNvSpPr txBox="1"/>
          <p:nvPr/>
        </p:nvSpPr>
        <p:spPr>
          <a:xfrm>
            <a:off x="4326800" y="1773953"/>
            <a:ext cx="3685256" cy="1204844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06400" indent="-406400" algn="just">
              <a:lnSpc>
                <a:spcPts val="4200"/>
              </a:lnSpc>
              <a:spcAft>
                <a:spcPts val="0"/>
              </a:spcAft>
            </a:pPr>
            <a:r>
              <a:rPr lang="en-US" altLang="ja-JP" sz="3200" kern="1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sz="32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エネルギーづくりを</a:t>
            </a:r>
            <a:endParaRPr lang="en-US" altLang="ja-JP" sz="3200" kern="100" dirty="0">
              <a:solidFill>
                <a:srgbClr val="000000"/>
              </a:solidFill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marL="406400" indent="-406400" algn="just">
              <a:lnSpc>
                <a:spcPts val="4200"/>
              </a:lnSpc>
              <a:spcAft>
                <a:spcPts val="0"/>
              </a:spcAft>
            </a:pPr>
            <a:r>
              <a:rPr lang="en-US" altLang="ja-JP" sz="3200" kern="1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sz="32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スムーズにする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31" name="テキスト 21"/>
          <p:cNvSpPr txBox="1"/>
          <p:nvPr/>
        </p:nvSpPr>
        <p:spPr>
          <a:xfrm>
            <a:off x="8280905" y="2048562"/>
            <a:ext cx="3594749" cy="6604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06400" indent="-406400" algn="just">
              <a:lnSpc>
                <a:spcPts val="4200"/>
              </a:lnSpc>
              <a:spcAft>
                <a:spcPts val="0"/>
              </a:spcAft>
            </a:pPr>
            <a:r>
              <a:rPr lang="en-US" altLang="ja-JP" sz="3200" kern="100" dirty="0">
                <a:solidFill>
                  <a:srgbClr val="000000"/>
                </a:solidFill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</a:t>
            </a:r>
            <a:r>
              <a:rPr lang="ja-JP" sz="32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貧血を予防する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1134" name="グループ化 2"/>
          <p:cNvGrpSpPr/>
          <p:nvPr/>
        </p:nvGrpSpPr>
        <p:grpSpPr>
          <a:xfrm>
            <a:off x="778470" y="3690690"/>
            <a:ext cx="3183932" cy="2951410"/>
            <a:chOff x="2358760" y="1488513"/>
            <a:chExt cx="5201099" cy="4848787"/>
          </a:xfrm>
        </p:grpSpPr>
        <p:pic>
          <p:nvPicPr>
            <p:cNvPr id="1135" name="Picture 8"/>
            <p:cNvPicPr>
              <a:picLocks noChangeAspect="1" noChangeArrowheads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9557" y="4216998"/>
              <a:ext cx="2120302" cy="2120302"/>
            </a:xfrm>
            <a:prstGeom prst="rect">
              <a:avLst/>
            </a:prstGeom>
            <a:noFill/>
          </p:spPr>
        </p:pic>
        <p:pic>
          <p:nvPicPr>
            <p:cNvPr id="1136" name="Picture 2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58760" y="1583911"/>
              <a:ext cx="2406124" cy="2192020"/>
            </a:xfrm>
            <a:prstGeom prst="rect">
              <a:avLst/>
            </a:prstGeom>
            <a:noFill/>
          </p:spPr>
        </p:pic>
        <p:pic>
          <p:nvPicPr>
            <p:cNvPr id="1137" name="Picture 14" descr="コーンブレッドのイラスト"/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52896" y="1488513"/>
              <a:ext cx="2547769" cy="2547769"/>
            </a:xfrm>
            <a:prstGeom prst="rect">
              <a:avLst/>
            </a:prstGeom>
            <a:noFill/>
          </p:spPr>
        </p:pic>
      </p:grpSp>
      <p:pic>
        <p:nvPicPr>
          <p:cNvPr id="1138" name="Picture 2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433" y="5280739"/>
            <a:ext cx="1503017" cy="1382673"/>
          </a:xfrm>
          <a:prstGeom prst="rect">
            <a:avLst/>
          </a:prstGeom>
          <a:noFill/>
        </p:spPr>
      </p:pic>
      <p:pic>
        <p:nvPicPr>
          <p:cNvPr id="1140" name="Picture 10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2708" y="4013221"/>
            <a:ext cx="1542442" cy="1237809"/>
          </a:xfrm>
          <a:prstGeom prst="rect">
            <a:avLst/>
          </a:prstGeom>
          <a:noFill/>
        </p:spPr>
      </p:pic>
      <p:pic>
        <p:nvPicPr>
          <p:cNvPr id="1141" name="Picture 8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193" y="5423592"/>
            <a:ext cx="1088871" cy="1084746"/>
          </a:xfrm>
          <a:prstGeom prst="rect">
            <a:avLst/>
          </a:prstGeom>
          <a:noFill/>
        </p:spPr>
      </p:pic>
      <p:pic>
        <p:nvPicPr>
          <p:cNvPr id="1142" name="Picture 6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6037" y="5455582"/>
            <a:ext cx="1237809" cy="1237809"/>
          </a:xfrm>
          <a:prstGeom prst="rect">
            <a:avLst/>
          </a:prstGeom>
          <a:noFill/>
        </p:spPr>
      </p:pic>
      <p:pic>
        <p:nvPicPr>
          <p:cNvPr id="1143" name="Picture 4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6666545" y="3928447"/>
            <a:ext cx="1131509" cy="1203674"/>
          </a:xfrm>
          <a:prstGeom prst="rect">
            <a:avLst/>
          </a:prstGeom>
          <a:noFill/>
        </p:spPr>
      </p:pic>
      <p:pic>
        <p:nvPicPr>
          <p:cNvPr id="1144" name="Picture 6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23956" y="4766489"/>
            <a:ext cx="1049677" cy="1086365"/>
          </a:xfrm>
          <a:prstGeom prst="rect">
            <a:avLst/>
          </a:prstGeom>
          <a:noFill/>
        </p:spPr>
      </p:pic>
      <p:pic>
        <p:nvPicPr>
          <p:cNvPr id="1147" name="Picture 12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34954" y="5105640"/>
            <a:ext cx="1442763" cy="1504765"/>
          </a:xfrm>
          <a:prstGeom prst="rect">
            <a:avLst/>
          </a:prstGeom>
          <a:noFill/>
        </p:spPr>
      </p:pic>
      <p:pic>
        <p:nvPicPr>
          <p:cNvPr id="1148" name="Picture 10"/>
          <p:cNvPicPr>
            <a:picLocks noChangeAspect="1" noChangeArrowheads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34954" y="3772360"/>
            <a:ext cx="1955816" cy="1254167"/>
          </a:xfrm>
          <a:prstGeom prst="rect">
            <a:avLst/>
          </a:prstGeom>
          <a:noFill/>
        </p:spPr>
      </p:pic>
      <p:pic>
        <p:nvPicPr>
          <p:cNvPr id="1149" name="Picture 14"/>
          <p:cNvPicPr>
            <a:picLocks noChangeAspect="1" noChangeArrowheads="1"/>
          </p:cNvPicPr>
          <p:nvPr/>
        </p:nvPicPr>
        <p:blipFill>
          <a:blip r:embed="rId16"/>
          <a:srcRect t="4877" b="78406"/>
          <a:stretch>
            <a:fillRect/>
          </a:stretch>
        </p:blipFill>
        <p:spPr>
          <a:xfrm>
            <a:off x="8909270" y="4032399"/>
            <a:ext cx="3150761" cy="734090"/>
          </a:xfrm>
          <a:prstGeom prst="rect">
            <a:avLst/>
          </a:prstGeom>
          <a:noFill/>
        </p:spPr>
      </p:pic>
      <p:pic>
        <p:nvPicPr>
          <p:cNvPr id="1152" name="Picture 18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57419" y="-236161"/>
            <a:ext cx="2957249" cy="2413854"/>
          </a:xfrm>
          <a:prstGeom prst="rect">
            <a:avLst/>
          </a:prstGeom>
          <a:noFill/>
        </p:spPr>
      </p:pic>
      <p:pic>
        <p:nvPicPr>
          <p:cNvPr id="2" name="565907298903705">
            <a:hlinkClick r:id="" action="ppaction://media"/>
            <a:extLst>
              <a:ext uri="{FF2B5EF4-FFF2-40B4-BE49-F238E27FC236}">
                <a16:creationId xmlns:a16="http://schemas.microsoft.com/office/drawing/2014/main" id="{44DEB105-AA64-7FB2-107F-665B8820F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88291" y="6154737"/>
            <a:ext cx="487363" cy="487363"/>
          </a:xfrm>
          <a:prstGeom prst="rect">
            <a:avLst/>
          </a:prstGeom>
        </p:spPr>
      </p:pic>
      <p:pic>
        <p:nvPicPr>
          <p:cNvPr id="1026" name="Picture 2" descr="ほうれん草のイラスト（野菜）">
            <a:extLst>
              <a:ext uri="{FF2B5EF4-FFF2-40B4-BE49-F238E27FC236}">
                <a16:creationId xmlns:a16="http://schemas.microsoft.com/office/drawing/2014/main" id="{C1B002CD-C5CA-47C7-481B-5C16B0E05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2290" y="5006955"/>
            <a:ext cx="1551240" cy="15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7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5047"/>
    </mc:Choice>
    <mc:Fallback>
      <p:transition spd="slow" advClick="0" advTm="4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44367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テキスト 72"/>
          <p:cNvSpPr txBox="1"/>
          <p:nvPr/>
        </p:nvSpPr>
        <p:spPr>
          <a:xfrm>
            <a:off x="92918" y="186635"/>
            <a:ext cx="9263117" cy="117833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</a:pPr>
            <a:r>
              <a:rPr lang="ja-JP" sz="6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 筋力・瞬発力をつけたい</a:t>
            </a:r>
            <a:endParaRPr lang="ja-JP" sz="60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59" name="テキスト 65"/>
          <p:cNvSpPr txBox="1"/>
          <p:nvPr/>
        </p:nvSpPr>
        <p:spPr>
          <a:xfrm>
            <a:off x="2408486" y="2302952"/>
            <a:ext cx="4247515" cy="6883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06400" indent="-406400" algn="just">
              <a:lnSpc>
                <a:spcPts val="4200"/>
              </a:lnSpc>
              <a:spcAft>
                <a:spcPts val="0"/>
              </a:spcAft>
            </a:pPr>
            <a:r>
              <a:rPr lang="ja-JP" sz="32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・筋肉をつける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60" name="テキスト 63"/>
          <p:cNvSpPr txBox="1"/>
          <p:nvPr/>
        </p:nvSpPr>
        <p:spPr>
          <a:xfrm>
            <a:off x="8385218" y="2448726"/>
            <a:ext cx="3236940" cy="68834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406400" indent="-406400" algn="just">
              <a:lnSpc>
                <a:spcPts val="4200"/>
              </a:lnSpc>
              <a:spcAft>
                <a:spcPts val="0"/>
              </a:spcAft>
            </a:pPr>
            <a:r>
              <a:rPr lang="ja-JP" sz="32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・骨を強くする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61" name="テキスト 68"/>
          <p:cNvSpPr txBox="1"/>
          <p:nvPr/>
        </p:nvSpPr>
        <p:spPr>
          <a:xfrm>
            <a:off x="338217" y="3147365"/>
            <a:ext cx="7384319" cy="6604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ja-JP" sz="2600" b="1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たんぱく質を多くとって脂肪をとりすぎない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62" name="テキスト 67"/>
          <p:cNvSpPr txBox="1"/>
          <p:nvPr/>
        </p:nvSpPr>
        <p:spPr>
          <a:xfrm>
            <a:off x="7791645" y="3226658"/>
            <a:ext cx="4247515" cy="6604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3600"/>
              </a:lnSpc>
              <a:spcAft>
                <a:spcPts val="0"/>
              </a:spcAft>
            </a:pPr>
            <a:r>
              <a:rPr lang="ja-JP" sz="2600" b="1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カルシウムを多くとる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164" name="Picture 10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38" y="3806482"/>
            <a:ext cx="1542442" cy="1237809"/>
          </a:xfrm>
          <a:prstGeom prst="rect">
            <a:avLst/>
          </a:prstGeom>
          <a:noFill/>
        </p:spPr>
      </p:pic>
      <p:pic>
        <p:nvPicPr>
          <p:cNvPr id="1165" name="Picture 1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995" y="4864091"/>
            <a:ext cx="1678006" cy="1750117"/>
          </a:xfrm>
          <a:prstGeom prst="rect">
            <a:avLst/>
          </a:prstGeom>
          <a:noFill/>
        </p:spPr>
      </p:pic>
      <p:pic>
        <p:nvPicPr>
          <p:cNvPr id="1166" name="Picture 10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2952" y="3774833"/>
            <a:ext cx="1955816" cy="1254167"/>
          </a:xfrm>
          <a:prstGeom prst="rect">
            <a:avLst/>
          </a:prstGeom>
          <a:noFill/>
        </p:spPr>
      </p:pic>
      <p:pic>
        <p:nvPicPr>
          <p:cNvPr id="1167" name="Picture 4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6537" y="5513303"/>
            <a:ext cx="1522659" cy="1254167"/>
          </a:xfrm>
          <a:prstGeom prst="rect">
            <a:avLst/>
          </a:prstGeom>
          <a:noFill/>
        </p:spPr>
      </p:pic>
      <p:sp>
        <p:nvSpPr>
          <p:cNvPr id="1168" name="正方形/長方形 5"/>
          <p:cNvSpPr/>
          <p:nvPr/>
        </p:nvSpPr>
        <p:spPr>
          <a:xfrm>
            <a:off x="9637823" y="458443"/>
            <a:ext cx="2221967" cy="188498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169" name="Picture 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89600" y="186635"/>
            <a:ext cx="2135506" cy="2336250"/>
          </a:xfrm>
          <a:prstGeom prst="rect">
            <a:avLst/>
          </a:prstGeom>
          <a:noFill/>
        </p:spPr>
      </p:pic>
      <p:pic>
        <p:nvPicPr>
          <p:cNvPr id="1170" name="Picture 4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2245" y="5101446"/>
            <a:ext cx="1612256" cy="1512762"/>
          </a:xfrm>
          <a:prstGeom prst="rect">
            <a:avLst/>
          </a:prstGeom>
          <a:noFill/>
        </p:spPr>
      </p:pic>
      <p:pic>
        <p:nvPicPr>
          <p:cNvPr id="1171" name="Picture 6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4995" y="3918518"/>
            <a:ext cx="1234000" cy="1219204"/>
          </a:xfrm>
          <a:prstGeom prst="rect">
            <a:avLst/>
          </a:prstGeom>
          <a:noFill/>
        </p:spPr>
      </p:pic>
      <p:pic>
        <p:nvPicPr>
          <p:cNvPr id="1172" name="Picture 8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9584" y="3732136"/>
            <a:ext cx="1691246" cy="1691246"/>
          </a:xfrm>
          <a:prstGeom prst="rect">
            <a:avLst/>
          </a:prstGeom>
          <a:noFill/>
        </p:spPr>
      </p:pic>
      <p:pic>
        <p:nvPicPr>
          <p:cNvPr id="1173" name="Picture 16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98009" y="5348922"/>
            <a:ext cx="1282404" cy="1282404"/>
          </a:xfrm>
          <a:prstGeom prst="rect">
            <a:avLst/>
          </a:prstGeom>
          <a:noFill/>
        </p:spPr>
      </p:pic>
      <p:grpSp>
        <p:nvGrpSpPr>
          <p:cNvPr id="1174" name="グループ化 10"/>
          <p:cNvGrpSpPr/>
          <p:nvPr/>
        </p:nvGrpSpPr>
        <p:grpSpPr>
          <a:xfrm>
            <a:off x="8080178" y="3763175"/>
            <a:ext cx="3634797" cy="2878925"/>
            <a:chOff x="8080178" y="3763175"/>
            <a:chExt cx="3634797" cy="2878925"/>
          </a:xfrm>
        </p:grpSpPr>
        <p:pic>
          <p:nvPicPr>
            <p:cNvPr id="1175" name="Picture 2"/>
            <p:cNvPicPr>
              <a:picLocks noChangeAspect="1" noChangeArrowheads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49591" y="3826431"/>
              <a:ext cx="1238693" cy="1238693"/>
            </a:xfrm>
            <a:prstGeom prst="rect">
              <a:avLst/>
            </a:prstGeom>
            <a:noFill/>
          </p:spPr>
        </p:pic>
        <p:pic>
          <p:nvPicPr>
            <p:cNvPr id="1176" name="Picture 8"/>
            <p:cNvPicPr>
              <a:picLocks noChangeAspect="1" noChangeArrowheads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080178" y="3763175"/>
              <a:ext cx="1272636" cy="1585747"/>
            </a:xfrm>
            <a:prstGeom prst="rect">
              <a:avLst/>
            </a:prstGeom>
            <a:noFill/>
          </p:spPr>
        </p:pic>
        <p:pic>
          <p:nvPicPr>
            <p:cNvPr id="1177" name="Picture 10"/>
            <p:cNvPicPr>
              <a:picLocks noChangeAspect="1" noChangeArrowheads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073831" y="5056353"/>
              <a:ext cx="1641144" cy="1585747"/>
            </a:xfrm>
            <a:prstGeom prst="rect">
              <a:avLst/>
            </a:prstGeom>
            <a:noFill/>
          </p:spPr>
        </p:pic>
      </p:grpSp>
      <p:sp>
        <p:nvSpPr>
          <p:cNvPr id="1178" name="正方形/長方形 8"/>
          <p:cNvSpPr/>
          <p:nvPr/>
        </p:nvSpPr>
        <p:spPr>
          <a:xfrm>
            <a:off x="422944" y="2997916"/>
            <a:ext cx="7388327" cy="3673536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179" name="正方形/長方形 9"/>
          <p:cNvSpPr/>
          <p:nvPr/>
        </p:nvSpPr>
        <p:spPr>
          <a:xfrm>
            <a:off x="7811271" y="3007446"/>
            <a:ext cx="4164829" cy="366399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2" name="565907298904060">
            <a:hlinkClick r:id="" action="ppaction://media"/>
            <a:extLst>
              <a:ext uri="{FF2B5EF4-FFF2-40B4-BE49-F238E27FC236}">
                <a16:creationId xmlns:a16="http://schemas.microsoft.com/office/drawing/2014/main" id="{B29F2AF4-5D72-C39D-147B-B3FA76EFA9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71293" y="60024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5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42"/>
    </mc:Choice>
    <mc:Fallback>
      <p:transition spd="slow" advClick="0" advTm="40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39039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5" name="テキスト 50"/>
          <p:cNvSpPr txBox="1"/>
          <p:nvPr/>
        </p:nvSpPr>
        <p:spPr>
          <a:xfrm>
            <a:off x="3069830" y="1178187"/>
            <a:ext cx="1630045" cy="8827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5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Thin"/>
              </a:rPr>
              <a:t>副菜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Thin"/>
            </a:endParaRPr>
          </a:p>
        </p:txBody>
      </p:sp>
      <p:sp>
        <p:nvSpPr>
          <p:cNvPr id="1186" name="テキスト 54"/>
          <p:cNvSpPr txBox="1"/>
          <p:nvPr/>
        </p:nvSpPr>
        <p:spPr>
          <a:xfrm>
            <a:off x="5449632" y="4862489"/>
            <a:ext cx="1630045" cy="842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5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Thin"/>
              </a:rPr>
              <a:t>果物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Thin"/>
            </a:endParaRPr>
          </a:p>
        </p:txBody>
      </p:sp>
      <p:sp>
        <p:nvSpPr>
          <p:cNvPr id="1187" name="テキスト 51"/>
          <p:cNvSpPr txBox="1"/>
          <p:nvPr/>
        </p:nvSpPr>
        <p:spPr>
          <a:xfrm>
            <a:off x="9567916" y="1248736"/>
            <a:ext cx="2213610" cy="16179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ctr">
              <a:lnSpc>
                <a:spcPts val="5500"/>
              </a:lnSpc>
              <a:spcAft>
                <a:spcPts val="0"/>
              </a:spcAft>
            </a:pPr>
            <a:r>
              <a:rPr lang="ja-JP" sz="5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牛乳・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  <a:p>
            <a:pPr algn="ctr" fontAlgn="ctr">
              <a:lnSpc>
                <a:spcPts val="5500"/>
              </a:lnSpc>
              <a:spcAft>
                <a:spcPts val="0"/>
              </a:spcAft>
            </a:pPr>
            <a:r>
              <a:rPr lang="ja-JP" sz="5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乳製品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88" name="テキスト 53"/>
          <p:cNvSpPr txBox="1"/>
          <p:nvPr/>
        </p:nvSpPr>
        <p:spPr>
          <a:xfrm>
            <a:off x="5385180" y="1217943"/>
            <a:ext cx="1630045" cy="842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5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Thin"/>
              </a:rPr>
              <a:t>主菜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Thin"/>
            </a:endParaRPr>
          </a:p>
        </p:txBody>
      </p:sp>
      <p:sp>
        <p:nvSpPr>
          <p:cNvPr id="1189" name="テキスト 52"/>
          <p:cNvSpPr txBox="1"/>
          <p:nvPr/>
        </p:nvSpPr>
        <p:spPr>
          <a:xfrm>
            <a:off x="9109167" y="5297443"/>
            <a:ext cx="1630045" cy="842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5000" kern="10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Medium"/>
              </a:rPr>
              <a:t>汁物</a:t>
            </a:r>
            <a:endParaRPr lang="ja-JP" sz="1200" kern="10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Medium"/>
            </a:endParaRPr>
          </a:p>
        </p:txBody>
      </p:sp>
      <p:sp>
        <p:nvSpPr>
          <p:cNvPr id="1190" name="テキスト 49"/>
          <p:cNvSpPr txBox="1"/>
          <p:nvPr/>
        </p:nvSpPr>
        <p:spPr>
          <a:xfrm>
            <a:off x="1769178" y="5173538"/>
            <a:ext cx="1630045" cy="8429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5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主食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191" name="テキスト 4"/>
          <p:cNvSpPr txBox="1"/>
          <p:nvPr/>
        </p:nvSpPr>
        <p:spPr>
          <a:xfrm>
            <a:off x="173495" y="54933"/>
            <a:ext cx="11845009" cy="96719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altLang="en-US" sz="6000" kern="1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Black"/>
              </a:rPr>
              <a:t>朝</a:t>
            </a:r>
            <a:r>
              <a:rPr lang="ja-JP" altLang="en-US" sz="6000" kern="100" dirty="0"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Black"/>
              </a:rPr>
              <a:t>ごはんもしっかり食べましょう</a:t>
            </a:r>
            <a:endParaRPr lang="ja-JP" sz="60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Black"/>
            </a:endParaRPr>
          </a:p>
        </p:txBody>
      </p:sp>
      <p:pic>
        <p:nvPicPr>
          <p:cNvPr id="1193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7560" y="1955051"/>
            <a:ext cx="1771957" cy="1823330"/>
          </a:xfrm>
          <a:prstGeom prst="rect">
            <a:avLst/>
          </a:prstGeom>
          <a:noFill/>
        </p:spPr>
      </p:pic>
      <p:pic>
        <p:nvPicPr>
          <p:cNvPr id="1194" name="Picture 2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196" y="3797610"/>
            <a:ext cx="2259276" cy="2046556"/>
          </a:xfrm>
          <a:prstGeom prst="rect">
            <a:avLst/>
          </a:prstGeom>
          <a:noFill/>
        </p:spPr>
      </p:pic>
      <p:pic>
        <p:nvPicPr>
          <p:cNvPr id="1195" name="Picture 4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6592" y="1687673"/>
            <a:ext cx="2604707" cy="2200978"/>
          </a:xfrm>
          <a:prstGeom prst="rect">
            <a:avLst/>
          </a:prstGeom>
          <a:noFill/>
        </p:spPr>
      </p:pic>
      <p:pic>
        <p:nvPicPr>
          <p:cNvPr id="1196" name="Picture 6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8544" y="3883463"/>
            <a:ext cx="2071191" cy="2046557"/>
          </a:xfrm>
          <a:prstGeom prst="rect">
            <a:avLst/>
          </a:prstGeom>
          <a:noFill/>
        </p:spPr>
      </p:pic>
      <p:pic>
        <p:nvPicPr>
          <p:cNvPr id="1198" name="Picture 10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5733" y="1674663"/>
            <a:ext cx="2014506" cy="2200978"/>
          </a:xfrm>
          <a:prstGeom prst="rect">
            <a:avLst/>
          </a:prstGeom>
          <a:noFill/>
        </p:spPr>
      </p:pic>
      <p:pic>
        <p:nvPicPr>
          <p:cNvPr id="1199" name="Picture 12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>
          <a:xfrm rot="2419525">
            <a:off x="4697310" y="4605303"/>
            <a:ext cx="3182492" cy="3182492"/>
          </a:xfrm>
          <a:prstGeom prst="rect">
            <a:avLst/>
          </a:prstGeom>
          <a:noFill/>
        </p:spPr>
      </p:pic>
      <p:pic>
        <p:nvPicPr>
          <p:cNvPr id="1200" name="Picture 8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2621" y="3706638"/>
            <a:ext cx="1204667" cy="1200103"/>
          </a:xfrm>
          <a:prstGeom prst="rect">
            <a:avLst/>
          </a:prstGeom>
          <a:noFill/>
        </p:spPr>
      </p:pic>
      <p:pic>
        <p:nvPicPr>
          <p:cNvPr id="2" name="565907298904255">
            <a:hlinkClick r:id="" action="ppaction://media"/>
            <a:extLst>
              <a:ext uri="{FF2B5EF4-FFF2-40B4-BE49-F238E27FC236}">
                <a16:creationId xmlns:a16="http://schemas.microsoft.com/office/drawing/2014/main" id="{64440288-0506-463F-45F0-0110F5157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94163" y="57091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5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920"/>
    </mc:Choice>
    <mc:Fallback>
      <p:transition spd="slow" advClick="0" advTm="10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9426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テキスト ボックス 13"/>
          <p:cNvSpPr txBox="1"/>
          <p:nvPr/>
        </p:nvSpPr>
        <p:spPr>
          <a:xfrm>
            <a:off x="4402534" y="189397"/>
            <a:ext cx="3386932" cy="1014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炭水化物</a:t>
            </a:r>
            <a:endParaRPr b="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209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79" y="931781"/>
            <a:ext cx="3117264" cy="2840451"/>
          </a:xfrm>
          <a:prstGeom prst="rect">
            <a:avLst/>
          </a:prstGeom>
          <a:noFill/>
        </p:spPr>
      </p:pic>
      <p:pic>
        <p:nvPicPr>
          <p:cNvPr id="1210" name="Picture 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330" y="1205060"/>
            <a:ext cx="2962170" cy="2711618"/>
          </a:xfrm>
          <a:prstGeom prst="rect">
            <a:avLst/>
          </a:prstGeom>
          <a:noFill/>
        </p:spPr>
      </p:pic>
      <p:pic>
        <p:nvPicPr>
          <p:cNvPr id="1211" name="Picture 6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0742" y="1144416"/>
            <a:ext cx="2884861" cy="2711618"/>
          </a:xfrm>
          <a:prstGeom prst="rect">
            <a:avLst/>
          </a:prstGeom>
          <a:noFill/>
        </p:spPr>
      </p:pic>
      <p:pic>
        <p:nvPicPr>
          <p:cNvPr id="1212" name="Picture 10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0412" y="3745225"/>
            <a:ext cx="2884861" cy="2884861"/>
          </a:xfrm>
          <a:prstGeom prst="rect">
            <a:avLst/>
          </a:prstGeom>
          <a:noFill/>
        </p:spPr>
      </p:pic>
      <p:pic>
        <p:nvPicPr>
          <p:cNvPr id="1213" name="Picture 1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9637" y="3715437"/>
            <a:ext cx="2752725" cy="2914650"/>
          </a:xfrm>
          <a:prstGeom prst="rect">
            <a:avLst/>
          </a:prstGeom>
          <a:noFill/>
        </p:spPr>
      </p:pic>
      <p:pic>
        <p:nvPicPr>
          <p:cNvPr id="1214" name="Picture 14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8385" y="4447706"/>
            <a:ext cx="2714060" cy="2307424"/>
          </a:xfrm>
          <a:prstGeom prst="rect">
            <a:avLst/>
          </a:prstGeom>
          <a:noFill/>
        </p:spPr>
      </p:pic>
      <p:pic>
        <p:nvPicPr>
          <p:cNvPr id="3" name="565907298904414">
            <a:hlinkClick r:id="" action="ppaction://media"/>
            <a:extLst>
              <a:ext uri="{FF2B5EF4-FFF2-40B4-BE49-F238E27FC236}">
                <a16:creationId xmlns:a16="http://schemas.microsoft.com/office/drawing/2014/main" id="{AF0EB3F5-923E-A9F8-A554-39C8FC95E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42445" y="5902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20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8714"/>
    </mc:Choice>
    <mc:Fallback>
      <p:transition spd="slow" advClick="0" advTm="1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718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テキスト ボックス 3"/>
          <p:cNvSpPr txBox="1"/>
          <p:nvPr/>
        </p:nvSpPr>
        <p:spPr>
          <a:xfrm>
            <a:off x="4427220" y="253935"/>
            <a:ext cx="3337560" cy="1014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000" b="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ビタミン</a:t>
            </a:r>
            <a:endParaRPr sz="6000" b="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1222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3395" y="2474670"/>
            <a:ext cx="2883105" cy="3643948"/>
          </a:xfrm>
          <a:prstGeom prst="rect">
            <a:avLst/>
          </a:prstGeom>
          <a:noFill/>
        </p:spPr>
      </p:pic>
      <p:pic>
        <p:nvPicPr>
          <p:cNvPr id="1223" name="Picture 8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47" y="3273567"/>
            <a:ext cx="2167088" cy="2167088"/>
          </a:xfrm>
          <a:prstGeom prst="rect">
            <a:avLst/>
          </a:prstGeom>
          <a:noFill/>
        </p:spPr>
      </p:pic>
      <p:pic>
        <p:nvPicPr>
          <p:cNvPr id="1224" name="Picture 6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891" y="1544572"/>
            <a:ext cx="1499107" cy="1499107"/>
          </a:xfrm>
          <a:prstGeom prst="rect">
            <a:avLst/>
          </a:prstGeom>
          <a:noFill/>
        </p:spPr>
      </p:pic>
      <p:pic>
        <p:nvPicPr>
          <p:cNvPr id="1225" name="Picture 8"/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9617" y="2718240"/>
            <a:ext cx="1426925" cy="1421519"/>
          </a:xfrm>
          <a:prstGeom prst="rect">
            <a:avLst/>
          </a:prstGeom>
          <a:noFill/>
        </p:spPr>
      </p:pic>
      <p:pic>
        <p:nvPicPr>
          <p:cNvPr id="1226" name="Picture 12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183" y="2474670"/>
            <a:ext cx="1287697" cy="1346451"/>
          </a:xfrm>
          <a:prstGeom prst="rect">
            <a:avLst/>
          </a:prstGeom>
          <a:noFill/>
        </p:spPr>
      </p:pic>
      <p:pic>
        <p:nvPicPr>
          <p:cNvPr id="1227" name="Picture 4"/>
          <p:cNvPicPr>
            <a:picLocks noChangeAspect="1" noChangeArrowheads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95401" y="1413924"/>
            <a:ext cx="1697619" cy="1499107"/>
          </a:xfrm>
          <a:prstGeom prst="rect">
            <a:avLst/>
          </a:prstGeom>
          <a:noFill/>
        </p:spPr>
      </p:pic>
      <p:pic>
        <p:nvPicPr>
          <p:cNvPr id="1228" name="Picture 6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>
          <a:xfrm rot="2122454">
            <a:off x="2013624" y="3785568"/>
            <a:ext cx="2881476" cy="3208186"/>
          </a:xfrm>
          <a:prstGeom prst="rect">
            <a:avLst/>
          </a:prstGeom>
          <a:noFill/>
        </p:spPr>
      </p:pic>
      <p:pic>
        <p:nvPicPr>
          <p:cNvPr id="1229" name="Picture 8"/>
          <p:cNvPicPr>
            <a:picLocks noChangeAspect="1" noChangeArrowheads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7004" y="4046291"/>
            <a:ext cx="1714746" cy="1788587"/>
          </a:xfrm>
          <a:prstGeom prst="rect">
            <a:avLst/>
          </a:prstGeom>
          <a:noFill/>
        </p:spPr>
      </p:pic>
      <p:pic>
        <p:nvPicPr>
          <p:cNvPr id="2" name="5984382104456958">
            <a:hlinkClick r:id="" action="ppaction://media"/>
            <a:extLst>
              <a:ext uri="{FF2B5EF4-FFF2-40B4-BE49-F238E27FC236}">
                <a16:creationId xmlns:a16="http://schemas.microsoft.com/office/drawing/2014/main" id="{526ED7C2-34D4-DA27-479D-604362500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91484" y="6118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53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925"/>
    </mc:Choice>
    <mc:Fallback>
      <p:transition spd="slow" advClick="0" advTm="6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5670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テキスト ボックス 3"/>
          <p:cNvSpPr txBox="1"/>
          <p:nvPr/>
        </p:nvSpPr>
        <p:spPr>
          <a:xfrm>
            <a:off x="4427220" y="253935"/>
            <a:ext cx="3337560" cy="1014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600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rPr>
              <a:t>補食</a:t>
            </a:r>
            <a:endParaRPr sz="6000" b="0" dirty="0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648F747F-5396-BB77-4B60-4F4D3392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4877" b="78406"/>
          <a:stretch>
            <a:fillRect/>
          </a:stretch>
        </p:blipFill>
        <p:spPr>
          <a:xfrm>
            <a:off x="2563937" y="2081101"/>
            <a:ext cx="3789652" cy="1249238"/>
          </a:xfrm>
          <a:prstGeom prst="rect">
            <a:avLst/>
          </a:prstGeom>
          <a:noFill/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B3131656-0415-5A27-3F2E-642765903E49}"/>
              </a:ext>
            </a:extLst>
          </p:cNvPr>
          <p:cNvGrpSpPr/>
          <p:nvPr/>
        </p:nvGrpSpPr>
        <p:grpSpPr>
          <a:xfrm>
            <a:off x="6170159" y="970426"/>
            <a:ext cx="6021841" cy="5563597"/>
            <a:chOff x="55568" y="1252725"/>
            <a:chExt cx="6021841" cy="55635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171A211-5294-9967-3211-32ACE9CD7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5107" y="4733518"/>
              <a:ext cx="1802302" cy="1802302"/>
            </a:xfrm>
            <a:prstGeom prst="rect">
              <a:avLst/>
            </a:prstGeom>
            <a:noFill/>
          </p:spPr>
        </p:pic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1E04D5A4-9633-22BB-22D2-C4E3A2BCE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7721" y="4377950"/>
              <a:ext cx="1854772" cy="2311108"/>
            </a:xfrm>
            <a:prstGeom prst="rect">
              <a:avLst/>
            </a:prstGeom>
            <a:noFill/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8AEE55D-78FB-177A-0C96-29127DA81E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5668" y="3099060"/>
              <a:ext cx="1641144" cy="1183878"/>
            </a:xfrm>
            <a:prstGeom prst="rect">
              <a:avLst/>
            </a:prstGeom>
            <a:noFill/>
          </p:spPr>
        </p:pic>
        <p:pic>
          <p:nvPicPr>
            <p:cNvPr id="10" name="Picture 16">
              <a:extLst>
                <a:ext uri="{FF2B5EF4-FFF2-40B4-BE49-F238E27FC236}">
                  <a16:creationId xmlns:a16="http://schemas.microsoft.com/office/drawing/2014/main" id="{DC57A703-D388-CC12-4D72-7C88AEB02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02409" y="2836302"/>
              <a:ext cx="1464008" cy="1464008"/>
            </a:xfrm>
            <a:prstGeom prst="rect">
              <a:avLst/>
            </a:prstGeom>
            <a:noFill/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D3A11DB1-F491-CA2F-C573-E80598A514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8918" y="4651213"/>
              <a:ext cx="2116636" cy="2045189"/>
            </a:xfrm>
            <a:prstGeom prst="rect">
              <a:avLst/>
            </a:prstGeom>
            <a:noFill/>
          </p:spPr>
        </p:pic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21CB98E5-8A0A-EB2C-C20A-E7B45CD9B6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7385" y="2363400"/>
              <a:ext cx="2276545" cy="2365033"/>
            </a:xfrm>
            <a:prstGeom prst="rect">
              <a:avLst/>
            </a:prstGeom>
            <a:noFill/>
          </p:spPr>
        </p:pic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D54A956D-E292-EC03-48B0-D6C4E9200707}"/>
                </a:ext>
              </a:extLst>
            </p:cNvPr>
            <p:cNvSpPr/>
            <p:nvPr/>
          </p:nvSpPr>
          <p:spPr>
            <a:xfrm>
              <a:off x="55568" y="1749554"/>
              <a:ext cx="5937082" cy="506676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16" name="テキスト ボックス 3">
              <a:extLst>
                <a:ext uri="{FF2B5EF4-FFF2-40B4-BE49-F238E27FC236}">
                  <a16:creationId xmlns:a16="http://schemas.microsoft.com/office/drawing/2014/main" id="{64BE3DEB-C98B-3743-F7B4-547B62642D18}"/>
                </a:ext>
              </a:extLst>
            </p:cNvPr>
            <p:cNvSpPr txBox="1"/>
            <p:nvPr/>
          </p:nvSpPr>
          <p:spPr>
            <a:xfrm>
              <a:off x="900077" y="1252725"/>
              <a:ext cx="4248063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b="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カルシウム</a:t>
              </a:r>
              <a:endParaRPr sz="6000" b="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56F2743-EFAE-8E16-5DA9-C23F0B8B8C2E}"/>
              </a:ext>
            </a:extLst>
          </p:cNvPr>
          <p:cNvGrpSpPr/>
          <p:nvPr/>
        </p:nvGrpSpPr>
        <p:grpSpPr>
          <a:xfrm>
            <a:off x="130910" y="992127"/>
            <a:ext cx="5937082" cy="5562283"/>
            <a:chOff x="6125980" y="1254039"/>
            <a:chExt cx="5937082" cy="556228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7FA1DF-D34A-2AE8-77BF-1B35DFEB5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29816" y="4810034"/>
              <a:ext cx="1697096" cy="1768319"/>
            </a:xfrm>
            <a:prstGeom prst="rect">
              <a:avLst/>
            </a:prstGeom>
            <a:noFill/>
          </p:spPr>
        </p:pic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A32F657C-FD06-8B88-BBC0-4F9CFD399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523697" y="3051272"/>
              <a:ext cx="1381549" cy="1134582"/>
            </a:xfrm>
            <a:prstGeom prst="rect">
              <a:avLst/>
            </a:prstGeom>
            <a:noFill/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E0A46B6F-BC63-3065-80D8-A2C6F301CC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210955" y="5068452"/>
              <a:ext cx="1986762" cy="1682632"/>
            </a:xfrm>
            <a:prstGeom prst="rect">
              <a:avLst/>
            </a:prstGeom>
            <a:noFill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7DB86BB-9E8F-C07D-4EEF-4327C4E3D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54235" y="2493785"/>
              <a:ext cx="1869635" cy="1806525"/>
            </a:xfrm>
            <a:prstGeom prst="rect">
              <a:avLst/>
            </a:prstGeom>
            <a:noFill/>
          </p:spPr>
        </p:pic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8041C2AB-5136-B81F-7C85-56BE9166788E}"/>
                </a:ext>
              </a:extLst>
            </p:cNvPr>
            <p:cNvSpPr/>
            <p:nvPr/>
          </p:nvSpPr>
          <p:spPr>
            <a:xfrm>
              <a:off x="6125980" y="1749554"/>
              <a:ext cx="5937082" cy="506676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17" name="テキスト ボックス 3">
              <a:extLst>
                <a:ext uri="{FF2B5EF4-FFF2-40B4-BE49-F238E27FC236}">
                  <a16:creationId xmlns:a16="http://schemas.microsoft.com/office/drawing/2014/main" id="{69CDB324-096D-E1FC-7CFA-6EFE018DBFE8}"/>
                </a:ext>
              </a:extLst>
            </p:cNvPr>
            <p:cNvSpPr txBox="1"/>
            <p:nvPr/>
          </p:nvSpPr>
          <p:spPr>
            <a:xfrm>
              <a:off x="7882861" y="1254039"/>
              <a:ext cx="2663219" cy="10156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6000" b="0" dirty="0">
                  <a:latin typeface="UD デジタル 教科書体 NK-R" panose="02020400000000000000" pitchFamily="18" charset="-128"/>
                  <a:ea typeface="UD デジタル 教科書体 NK-R" panose="02020400000000000000" pitchFamily="18" charset="-128"/>
                </a:rPr>
                <a:t>鉄分</a:t>
              </a:r>
              <a:endParaRPr sz="6000" b="0" dirty="0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91FBC3B0-310F-99D4-2254-68187ADF10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14272" y="4151512"/>
              <a:ext cx="2057591" cy="1806524"/>
            </a:xfrm>
            <a:prstGeom prst="rect">
              <a:avLst/>
            </a:prstGeom>
            <a:noFill/>
          </p:spPr>
        </p:pic>
        <p:pic>
          <p:nvPicPr>
            <p:cNvPr id="21" name="5984382104458403">
              <a:hlinkClick r:id="" action="ppaction://media"/>
              <a:extLst>
                <a:ext uri="{FF2B5EF4-FFF2-40B4-BE49-F238E27FC236}">
                  <a16:creationId xmlns:a16="http://schemas.microsoft.com/office/drawing/2014/main" id="{529353EA-F43F-9AD5-46B1-774F6B183055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6"/>
            <a:stretch>
              <a:fillRect/>
            </a:stretch>
          </p:blipFill>
          <p:spPr>
            <a:xfrm>
              <a:off x="11189332" y="6168377"/>
              <a:ext cx="487363" cy="4873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660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8577"/>
    </mc:Choice>
    <mc:Fallback>
      <p:transition spd="slow" advClick="0" advTm="28577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1"/>
        <p14:stopEvt time="27329" objId="2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テキスト 7"/>
          <p:cNvSpPr txBox="1"/>
          <p:nvPr/>
        </p:nvSpPr>
        <p:spPr>
          <a:xfrm>
            <a:off x="147443" y="5010150"/>
            <a:ext cx="8504555" cy="171450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6000"/>
              </a:lnSpc>
              <a:spcAft>
                <a:spcPts val="0"/>
              </a:spcAft>
            </a:pPr>
            <a:r>
              <a:rPr lang="ja-JP" sz="4200" b="1" kern="10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「のどがかわいた」と感じる前にこまめに飲むことが大切！ </a:t>
            </a:r>
            <a:endParaRPr lang="ja-JP" sz="1200" kern="10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57" name="正方形/長方形 3"/>
          <p:cNvSpPr/>
          <p:nvPr/>
        </p:nvSpPr>
        <p:spPr>
          <a:xfrm>
            <a:off x="1169889" y="1586589"/>
            <a:ext cx="10616346" cy="928370"/>
          </a:xfrm>
          <a:prstGeom prst="rect">
            <a:avLst/>
          </a:prstGeom>
          <a:solidFill>
            <a:srgbClr val="BEFF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>
              <a:latin typeface="UD デジタル 教科書体 NK-R" panose="02020400000000000000" pitchFamily="18" charset="-128"/>
              <a:ea typeface="UD デジタル 教科書体 NK-R" panose="02020400000000000000" pitchFamily="18" charset="-128"/>
            </a:endParaRPr>
          </a:p>
        </p:txBody>
      </p:sp>
      <p:sp>
        <p:nvSpPr>
          <p:cNvPr id="1258" name="テキスト 78"/>
          <p:cNvSpPr txBox="1"/>
          <p:nvPr/>
        </p:nvSpPr>
        <p:spPr>
          <a:xfrm>
            <a:off x="1169889" y="888740"/>
            <a:ext cx="1103630" cy="4660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800"/>
              </a:lnSpc>
              <a:spcAft>
                <a:spcPts val="0"/>
              </a:spcAft>
            </a:pPr>
            <a:r>
              <a:rPr lang="ja-JP" sz="26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練習前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59" name="テキスト 79"/>
          <p:cNvSpPr txBox="1"/>
          <p:nvPr/>
        </p:nvSpPr>
        <p:spPr>
          <a:xfrm>
            <a:off x="3488495" y="924784"/>
            <a:ext cx="911225" cy="4660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800"/>
              </a:lnSpc>
              <a:spcAft>
                <a:spcPts val="0"/>
              </a:spcAft>
            </a:pPr>
            <a:r>
              <a:rPr lang="en-US" sz="26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15</a:t>
            </a:r>
            <a:r>
              <a:rPr lang="ja-JP" sz="26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Times New Roman" panose="02020603050405020304" pitchFamily="18" charset="0"/>
              </a:rPr>
              <a:t>分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1260" name="テキスト 80"/>
          <p:cNvSpPr txBox="1"/>
          <p:nvPr/>
        </p:nvSpPr>
        <p:spPr>
          <a:xfrm>
            <a:off x="6022449" y="921514"/>
            <a:ext cx="911225" cy="4660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800"/>
              </a:lnSpc>
              <a:spcAft>
                <a:spcPts val="0"/>
              </a:spcAft>
            </a:pPr>
            <a:r>
              <a:rPr lang="en-US" sz="2600" kern="10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"/>
              </a:rPr>
              <a:t>30</a:t>
            </a:r>
            <a:r>
              <a:rPr lang="ja-JP" sz="2600" kern="10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"/>
              </a:rPr>
              <a:t>分</a:t>
            </a:r>
            <a:endParaRPr lang="ja-JP" sz="1200" kern="10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"/>
            </a:endParaRPr>
          </a:p>
        </p:txBody>
      </p:sp>
      <p:sp>
        <p:nvSpPr>
          <p:cNvPr id="1261" name="テキスト 81"/>
          <p:cNvSpPr txBox="1"/>
          <p:nvPr/>
        </p:nvSpPr>
        <p:spPr>
          <a:xfrm>
            <a:off x="8476969" y="954146"/>
            <a:ext cx="911225" cy="4660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800"/>
              </a:lnSpc>
              <a:spcAft>
                <a:spcPts val="0"/>
              </a:spcAft>
            </a:pPr>
            <a:r>
              <a:rPr lang="en-US" sz="26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Thin"/>
              </a:rPr>
              <a:t>45</a:t>
            </a:r>
            <a:r>
              <a:rPr lang="ja-JP" sz="26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Thin"/>
              </a:rPr>
              <a:t>分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Thin"/>
            </a:endParaRPr>
          </a:p>
        </p:txBody>
      </p:sp>
      <p:sp>
        <p:nvSpPr>
          <p:cNvPr id="1262" name="テキスト 82"/>
          <p:cNvSpPr txBox="1"/>
          <p:nvPr/>
        </p:nvSpPr>
        <p:spPr>
          <a:xfrm>
            <a:off x="10995992" y="887758"/>
            <a:ext cx="911225" cy="466090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800"/>
              </a:lnSpc>
              <a:spcAft>
                <a:spcPts val="0"/>
              </a:spcAft>
            </a:pPr>
            <a:r>
              <a:rPr lang="en-US" sz="26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Black"/>
              </a:rPr>
              <a:t>60</a:t>
            </a:r>
            <a:r>
              <a:rPr lang="ja-JP" sz="26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Black"/>
              </a:rPr>
              <a:t>分</a:t>
            </a:r>
            <a:endParaRPr lang="ja-JP" sz="12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Black"/>
            </a:endParaRPr>
          </a:p>
        </p:txBody>
      </p:sp>
      <p:cxnSp>
        <p:nvCxnSpPr>
          <p:cNvPr id="1263" name="直線コネクタ 27"/>
          <p:cNvCxnSpPr/>
          <p:nvPr/>
        </p:nvCxnSpPr>
        <p:spPr>
          <a:xfrm>
            <a:off x="1169889" y="1353848"/>
            <a:ext cx="0" cy="1162685"/>
          </a:xfrm>
          <a:prstGeom prst="line">
            <a:avLst/>
          </a:prstGeom>
          <a:ln w="31750" cmpd="sng">
            <a:solidFill>
              <a:srgbClr val="006EB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4" name="直線コネクタ 28"/>
          <p:cNvCxnSpPr/>
          <p:nvPr/>
        </p:nvCxnSpPr>
        <p:spPr>
          <a:xfrm>
            <a:off x="6412571" y="1352273"/>
            <a:ext cx="0" cy="1162685"/>
          </a:xfrm>
          <a:prstGeom prst="line">
            <a:avLst/>
          </a:prstGeom>
          <a:ln w="31750" cmpd="sng">
            <a:solidFill>
              <a:srgbClr val="006EB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5" name="直線コネクタ 29"/>
          <p:cNvCxnSpPr/>
          <p:nvPr/>
        </p:nvCxnSpPr>
        <p:spPr>
          <a:xfrm>
            <a:off x="3726096" y="1352274"/>
            <a:ext cx="0" cy="1162685"/>
          </a:xfrm>
          <a:prstGeom prst="line">
            <a:avLst/>
          </a:prstGeom>
          <a:ln w="31750" cmpd="sng">
            <a:solidFill>
              <a:srgbClr val="006EB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6" name="直線コネクタ 30"/>
          <p:cNvCxnSpPr/>
          <p:nvPr/>
        </p:nvCxnSpPr>
        <p:spPr>
          <a:xfrm>
            <a:off x="8932581" y="1387604"/>
            <a:ext cx="0" cy="1162685"/>
          </a:xfrm>
          <a:prstGeom prst="line">
            <a:avLst/>
          </a:prstGeom>
          <a:ln w="31750" cmpd="sng">
            <a:solidFill>
              <a:srgbClr val="006EB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7" name="直線コネクタ 31"/>
          <p:cNvCxnSpPr/>
          <p:nvPr/>
        </p:nvCxnSpPr>
        <p:spPr>
          <a:xfrm>
            <a:off x="11451604" y="1352272"/>
            <a:ext cx="0" cy="1162685"/>
          </a:xfrm>
          <a:prstGeom prst="line">
            <a:avLst/>
          </a:prstGeom>
          <a:ln w="31750" cmpd="sng">
            <a:solidFill>
              <a:srgbClr val="006EB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68" name="グループ化 22"/>
          <p:cNvGrpSpPr/>
          <p:nvPr/>
        </p:nvGrpSpPr>
        <p:grpSpPr>
          <a:xfrm>
            <a:off x="2878581" y="2653961"/>
            <a:ext cx="6924381" cy="1625480"/>
            <a:chOff x="1781175" y="754063"/>
            <a:chExt cx="8466455" cy="1986915"/>
          </a:xfrm>
        </p:grpSpPr>
        <p:sp>
          <p:nvSpPr>
            <p:cNvPr id="1269" name="左大かっこ 18"/>
            <p:cNvSpPr/>
            <p:nvPr/>
          </p:nvSpPr>
          <p:spPr>
            <a:xfrm>
              <a:off x="1781175" y="754063"/>
              <a:ext cx="254000" cy="1985645"/>
            </a:xfrm>
            <a:prstGeom prst="leftBracket">
              <a:avLst>
                <a:gd name="adj" fmla="val 883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1270" name="右大かっこ 19"/>
            <p:cNvSpPr/>
            <p:nvPr/>
          </p:nvSpPr>
          <p:spPr>
            <a:xfrm>
              <a:off x="3561715" y="754063"/>
              <a:ext cx="259080" cy="1986915"/>
            </a:xfrm>
            <a:prstGeom prst="rightBracket">
              <a:avLst>
                <a:gd name="adj" fmla="val 81862"/>
              </a:avLst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1271" name="左大かっこ 20"/>
            <p:cNvSpPr/>
            <p:nvPr/>
          </p:nvSpPr>
          <p:spPr>
            <a:xfrm>
              <a:off x="8208010" y="754063"/>
              <a:ext cx="254000" cy="1985645"/>
            </a:xfrm>
            <a:prstGeom prst="leftBracket">
              <a:avLst>
                <a:gd name="adj" fmla="val 88334"/>
              </a:avLst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  <p:sp>
          <p:nvSpPr>
            <p:cNvPr id="1272" name="右大かっこ 21"/>
            <p:cNvSpPr/>
            <p:nvPr/>
          </p:nvSpPr>
          <p:spPr>
            <a:xfrm>
              <a:off x="9988550" y="754063"/>
              <a:ext cx="259080" cy="1986915"/>
            </a:xfrm>
            <a:prstGeom prst="rightBracket">
              <a:avLst>
                <a:gd name="adj" fmla="val 81862"/>
              </a:avLst>
            </a:pr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ja-JP" altLang="en-US"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</a:endParaRPr>
            </a:p>
          </p:txBody>
        </p:sp>
      </p:grpSp>
      <p:sp>
        <p:nvSpPr>
          <p:cNvPr id="1273" name="テキスト 37"/>
          <p:cNvSpPr txBox="1"/>
          <p:nvPr/>
        </p:nvSpPr>
        <p:spPr>
          <a:xfrm>
            <a:off x="675132" y="-31345"/>
            <a:ext cx="9925726" cy="105085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0" tIns="4572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ja-JP" sz="6000" kern="100" dirty="0">
                <a:solidFill>
                  <a:srgbClr val="000000"/>
                </a:solidFill>
                <a:effectLst/>
                <a:latin typeface="UD デジタル 教科書体 NK-R" panose="02020400000000000000" pitchFamily="18" charset="-128"/>
                <a:ea typeface="UD デジタル 教科書体 NK-R" panose="02020400000000000000" pitchFamily="18" charset="-128"/>
                <a:cs typeface="Noto Sans JP Thin"/>
              </a:rPr>
              <a:t>こまめな水分補給</a:t>
            </a:r>
            <a:endParaRPr lang="ja-JP" sz="6000" kern="100" dirty="0">
              <a:effectLst/>
              <a:latin typeface="UD デジタル 教科書体 NK-R" panose="02020400000000000000" pitchFamily="18" charset="-128"/>
              <a:ea typeface="UD デジタル 教科書体 NK-R" panose="02020400000000000000" pitchFamily="18" charset="-128"/>
              <a:cs typeface="Noto Sans JP Thin"/>
            </a:endParaRPr>
          </a:p>
        </p:txBody>
      </p:sp>
      <p:pic>
        <p:nvPicPr>
          <p:cNvPr id="1275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44" y="2514957"/>
            <a:ext cx="1266316" cy="1832826"/>
          </a:xfrm>
          <a:prstGeom prst="rect">
            <a:avLst/>
          </a:prstGeom>
          <a:noFill/>
        </p:spPr>
      </p:pic>
      <p:pic>
        <p:nvPicPr>
          <p:cNvPr id="1276" name="Picture 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343" y="4150266"/>
            <a:ext cx="2710142" cy="2710142"/>
          </a:xfrm>
          <a:prstGeom prst="rect">
            <a:avLst/>
          </a:prstGeom>
          <a:noFill/>
        </p:spPr>
      </p:pic>
      <p:pic>
        <p:nvPicPr>
          <p:cNvPr id="1277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762" y="2575129"/>
            <a:ext cx="1266316" cy="1832826"/>
          </a:xfrm>
          <a:prstGeom prst="rect">
            <a:avLst/>
          </a:prstGeom>
          <a:noFill/>
        </p:spPr>
      </p:pic>
      <p:pic>
        <p:nvPicPr>
          <p:cNvPr id="1278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499" y="2550289"/>
            <a:ext cx="1266316" cy="1832826"/>
          </a:xfrm>
          <a:prstGeom prst="rect">
            <a:avLst/>
          </a:prstGeom>
          <a:noFill/>
        </p:spPr>
      </p:pic>
      <p:pic>
        <p:nvPicPr>
          <p:cNvPr id="1279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3581" y="2540393"/>
            <a:ext cx="1266316" cy="1832826"/>
          </a:xfrm>
          <a:prstGeom prst="rect">
            <a:avLst/>
          </a:prstGeom>
          <a:noFill/>
        </p:spPr>
      </p:pic>
      <p:pic>
        <p:nvPicPr>
          <p:cNvPr id="1280" name="Picture 2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523" y="2514957"/>
            <a:ext cx="1266316" cy="1832826"/>
          </a:xfrm>
          <a:prstGeom prst="rect">
            <a:avLst/>
          </a:prstGeom>
          <a:noFill/>
        </p:spPr>
      </p:pic>
      <p:pic>
        <p:nvPicPr>
          <p:cNvPr id="2" name="5984382104459116 (1)">
            <a:hlinkClick r:id="" action="ppaction://media"/>
            <a:extLst>
              <a:ext uri="{FF2B5EF4-FFF2-40B4-BE49-F238E27FC236}">
                <a16:creationId xmlns:a16="http://schemas.microsoft.com/office/drawing/2014/main" id="{D7BAB914-20B2-3DB0-7C45-305DF79B9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9914" y="62372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90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842"/>
    </mc:Choice>
    <mc:Fallback>
      <p:transition spd="slow" advClick="0" advTm="1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11914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696</Words>
  <Application>Microsoft Office PowerPoint</Application>
  <PresentationFormat>ワイド画面</PresentationFormat>
  <Paragraphs>86</Paragraphs>
  <Slides>10</Slides>
  <Notes>10</Notes>
  <HiddenSlides>0</HiddenSlides>
  <MMClips>10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UD デジタル 教科書体 NK-B</vt:lpstr>
      <vt:lpstr>UD デジタル 教科書体 NK-R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丸山　宏美</dc:creator>
  <cp:lastModifiedBy>guest-06</cp:lastModifiedBy>
  <cp:revision>41</cp:revision>
  <dcterms:created xsi:type="dcterms:W3CDTF">2020-07-03T01:42:56Z</dcterms:created>
  <dcterms:modified xsi:type="dcterms:W3CDTF">2025-12-23T07:08:40Z</dcterms:modified>
</cp:coreProperties>
</file>