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73" r:id="rId8"/>
    <p:sldId id="264" r:id="rId9"/>
    <p:sldId id="266" r:id="rId10"/>
    <p:sldId id="274" r:id="rId11"/>
    <p:sldId id="275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930C-85E2-4F93-9EFC-04709099D13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E8C6C-F500-4DBC-88A4-42DE8BA70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35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85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kumimoji="1" lang="ja-JP" altLang="en-US" dirty="0"/>
              <a:t>ほかにも、春が旬の野菜には、春キャベツ、新たまねぎ、新じゃがいも、さやえんどう、アスパラガスなどがあります。１年中食べられているものもありますが、</a:t>
            </a:r>
            <a:r>
              <a:rPr kumimoji="1" lang="ja-JP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特に、旬の時期に収穫される「春」や「新」のつく野菜（春キャベツ、新玉ねぎ、新じゃがいもなど）は、他の時期と比べてみずみずしさと甘みが増すのが特徴です。﻿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85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クイズは正解できましたか？みなさんも春に旬を迎える食べ物を食べて、春の訪れを楽しみましょう。これで食べ物クイズを終わりにします。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05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51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春が旬の魚は、次の３つのうちどれでしょう。①さば　②さわら　③さんま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89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こたえは②の</a:t>
            </a:r>
            <a:r>
              <a:rPr kumimoji="1" lang="ja-JP" altLang="en-US" dirty="0" err="1"/>
              <a:t>さわらです</a:t>
            </a:r>
            <a:r>
              <a:rPr kumimoji="1" lang="ja-JP" altLang="en-US" dirty="0"/>
              <a:t>。</a:t>
            </a:r>
            <a:r>
              <a:rPr kumimoji="1" lang="ja-JP" altLang="en-US" dirty="0" err="1"/>
              <a:t>さわらは</a:t>
            </a:r>
            <a:r>
              <a:rPr kumimoji="1" lang="ja-JP" altLang="en-US" dirty="0"/>
              <a:t>漢字で書くと春の魚と書きます。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19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３月から５月の</a:t>
            </a:r>
            <a:r>
              <a:rPr kumimoji="1" lang="ja-JP" altLang="en-US" dirty="0" err="1"/>
              <a:t>さわらは</a:t>
            </a:r>
            <a:r>
              <a:rPr kumimoji="1" lang="ja-JP" altLang="en-US" dirty="0"/>
              <a:t>、やわらかく、あっさりとした味わいが特徴で、お刺身や煮つけ、塩焼きなどにして食べるとおいしいです。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526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ほかにも、春が旬の魚には、タイ、メバル、アジ、サヨリ、カツオなどがあります。春が旬の魚は、気温が暖かくなる３月から５月にかけて旬を迎えます。冬に蓄えた脂肪が残っているので、程よく脂がのっていて、あっさりとした上品な味わいを楽しめるのが特徴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17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35011-DE1E-56A8-511F-C92F3B7B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6942FD-0A72-B79E-7AD4-BFC1D754D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617045F-A9D2-A09B-3C83-3B6040AE3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F9357A-6697-7CF0-5019-1177B6B92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66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はるがしゅんの魚は次の３つのうちどれでしょう。①きゅうり　②だいこん　③たけのこ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268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たけのこは、３月下旬から５月頃に旬を迎え、春の訪れを感じさせてくれます。この時期のたけのこは、香りがよく、甘みがあり、柔らかい食感が楽しめます。煮物や炊き込みご飯にして食べるとおいしい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EE8C6C-F500-4DBC-88A4-42DE8BA70D5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41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921602-309C-4B59-BB11-ACE88F57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5437D2-911C-4DD7-91DD-963005180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9C8D17-344B-4741-839E-387142C2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BD295-682C-469C-A263-8A4FCAB2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5BE7E4-9E3F-4617-8FE4-13A249C6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7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FB0CA4-331D-4C96-84D3-A838E069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7582D98-78F2-463A-A5D2-A7989733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2EC6CC-4BC3-4CFA-8C03-CEF519A5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EF9C4A-ABE0-4164-87BF-120E9C15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8D2E2C-4FDF-4A2D-A4B1-9AC7D100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76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A353D59-0E53-4CD5-A889-4B74DA6B4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B1B109A-951E-4E1E-8ED3-201D8AB7A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35983E-D0D3-486D-BDDC-01E187B8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BC080-1C32-48F9-84EF-8F219A2D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06653D-6E14-4044-9EE3-1C00BADE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8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0B8A96-3E4B-4F0B-B15F-D312BE92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06069A-45B2-4069-88C4-0C4CB8DD6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3E9F43-BE61-4FAD-83CA-BCD6D564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8735D5-ED5E-477C-9E0B-9187CA18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C771BD-00DB-4A1A-A38B-B798D36E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2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4FB45-B4AA-42F0-8170-0782888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AA8856-8F79-42FB-AC96-439CD60DD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A418A6-5F22-4AFB-91DD-429030B1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4B96D-E8A8-4A43-9D52-98F82FDE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2322A7-D4D9-4CFA-893A-0A3607B8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4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43D22-EF58-4C21-BA59-7DD95BA5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AEA758-4FD0-4ABD-B9DD-D6837BC7C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EAAE3A-88B8-4DDB-A200-6A663F68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447500-3029-4B77-BF76-62465F40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03EB1E-2131-4467-B6BA-7C885294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BAC289-1B76-4C5E-BBC4-EA5183F02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46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4E13C-A016-42F9-A7B1-3EB7E4EE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42BC6C-5A28-497B-937B-07095D5DC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E12605-1BC6-4318-B828-C23118A27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81D8737-B4AA-490D-9D0A-99C15CB4F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3A98F82-8101-4745-99CA-C33659588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F12A68F-BEC8-474F-BF38-30BD4CB6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AE2C27-CE70-468A-AB1E-B32B8CE5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74F4A1-4151-4880-BCDC-7ED43201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50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D7897D-A4EB-448B-B342-0DF95924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C28A16-402E-48FE-BC75-4AD9D705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2E3FCDF-57E3-4977-BE16-A2808C2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A5A3C4-FEDC-42CE-9245-415E4E26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8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9D2BFE-1E18-4015-94AE-CDA88507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C054483-AF3D-4485-93C8-97EB7306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85207F-9856-4CDC-8BB8-9A45832E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730E5-E024-45DF-BD12-EBA923C8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FCD07-A7A6-4C8C-93B5-B571115C6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CD6C2D-F4C9-4325-95C8-F4B0C267F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566367-0E94-4AF9-BD2A-8011C5D7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3E50A6-C6FA-4544-9F97-60CA7ACBE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860161-E8C9-405A-9A9A-B574CA4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94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262B9A-CE7D-477D-B4B2-9D2F1350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350FF5-E129-4DA6-884D-D096FAC3E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01DCF8-E742-43FC-823E-3AE8B9308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9C399B-19D5-427C-8142-05F549B2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0ACDAA-13A0-4128-A1C3-1101DB13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2B8F15-0313-4B78-A056-DA315CDE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3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C970457-256D-456E-8422-58A242C0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6FFA4D-20B5-4D3D-AE66-A6328F616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C9559A-7926-4AD3-B97E-FCD9D47AA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AE71-96A9-4999-9410-9B506EFF0941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DA3B2F-ACDB-4092-AD11-FA085409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2B6D24-65B3-4375-B0A1-5D156E161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4E240-F907-4D3F-A3CF-6700CECC17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69811CE-3135-6A77-B8BC-FA64062D3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1" y="3157559"/>
            <a:ext cx="3562789" cy="3562789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816858F8-3437-95FB-CD74-DAB0B251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7925" y="1363503"/>
            <a:ext cx="8643998" cy="3492595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食べ物クイズに挑戦！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～春の食材～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E552B0-6354-7CF1-4281-2408133F3B96}"/>
              </a:ext>
            </a:extLst>
          </p:cNvPr>
          <p:cNvSpPr txBox="1"/>
          <p:nvPr/>
        </p:nvSpPr>
        <p:spPr>
          <a:xfrm>
            <a:off x="2522587" y="129330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4B2F5B-C863-57CD-1429-22F38A18DAF1}"/>
              </a:ext>
            </a:extLst>
          </p:cNvPr>
          <p:cNvSpPr txBox="1"/>
          <p:nvPr/>
        </p:nvSpPr>
        <p:spPr>
          <a:xfrm>
            <a:off x="4158797" y="124127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5F55C3-EB00-2C09-5476-ECA1AD2BB80F}"/>
              </a:ext>
            </a:extLst>
          </p:cNvPr>
          <p:cNvSpPr txBox="1"/>
          <p:nvPr/>
        </p:nvSpPr>
        <p:spPr>
          <a:xfrm>
            <a:off x="8305447" y="122586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ちょうせん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食べ物クイズに挑戦！">
            <a:hlinkClick r:id="" action="ppaction://media"/>
            <a:extLst>
              <a:ext uri="{FF2B5EF4-FFF2-40B4-BE49-F238E27FC236}">
                <a16:creationId xmlns:a16="http://schemas.microsoft.com/office/drawing/2014/main" id="{F1F5AFCB-FBD4-B001-026A-786F6623C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2199" y="5863473"/>
            <a:ext cx="406400" cy="4064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0AE05A-9ED9-2680-3104-B81BFDCA3A1B}"/>
              </a:ext>
            </a:extLst>
          </p:cNvPr>
          <p:cNvSpPr txBox="1"/>
          <p:nvPr/>
        </p:nvSpPr>
        <p:spPr>
          <a:xfrm>
            <a:off x="9510480" y="5995667"/>
            <a:ext cx="2773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絵：いらすとや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ナレーション：</a:t>
            </a:r>
            <a:r>
              <a:rPr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©</a:t>
            </a:r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音読さん</a:t>
            </a:r>
            <a:endParaRPr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0052B0-2CE6-1D2A-F066-BFEF30671E7A}"/>
              </a:ext>
            </a:extLst>
          </p:cNvPr>
          <p:cNvSpPr txBox="1"/>
          <p:nvPr/>
        </p:nvSpPr>
        <p:spPr>
          <a:xfrm>
            <a:off x="4626849" y="328434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421CFE-4139-77C7-E1B8-860D389B49D0}"/>
              </a:ext>
            </a:extLst>
          </p:cNvPr>
          <p:cNvSpPr txBox="1"/>
          <p:nvPr/>
        </p:nvSpPr>
        <p:spPr>
          <a:xfrm>
            <a:off x="6548897" y="3306814"/>
            <a:ext cx="20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しょくざい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243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95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新玉ねぎのイラスト">
            <a:extLst>
              <a:ext uri="{FF2B5EF4-FFF2-40B4-BE49-F238E27FC236}">
                <a16:creationId xmlns:a16="http://schemas.microsoft.com/office/drawing/2014/main" id="{7548F008-CED1-4C4D-AD4E-D001FE77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46">
            <a:off x="4803433" y="2240959"/>
            <a:ext cx="2395339" cy="25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丸いじゃがいものイラスト">
            <a:extLst>
              <a:ext uri="{FF2B5EF4-FFF2-40B4-BE49-F238E27FC236}">
                <a16:creationId xmlns:a16="http://schemas.microsoft.com/office/drawing/2014/main" id="{E8C2BACF-0D97-4D47-B62D-1DC78595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95" y="2349399"/>
            <a:ext cx="2273655" cy="22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キャベツのイラスト（野菜）">
            <a:extLst>
              <a:ext uri="{FF2B5EF4-FFF2-40B4-BE49-F238E27FC236}">
                <a16:creationId xmlns:a16="http://schemas.microsoft.com/office/drawing/2014/main" id="{EDEB22DF-CCDC-4726-B7E9-48C9965E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0" y="2172201"/>
            <a:ext cx="2513597" cy="25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アスパラガスのイラスト（野菜）">
            <a:extLst>
              <a:ext uri="{FF2B5EF4-FFF2-40B4-BE49-F238E27FC236}">
                <a16:creationId xmlns:a16="http://schemas.microsoft.com/office/drawing/2014/main" id="{574A15F7-8E83-42BC-83E6-0BCDCBDB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492">
            <a:off x="6821779" y="3790181"/>
            <a:ext cx="2415070" cy="31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サヤエンドウのイラスト">
            <a:extLst>
              <a:ext uri="{FF2B5EF4-FFF2-40B4-BE49-F238E27FC236}">
                <a16:creationId xmlns:a16="http://schemas.microsoft.com/office/drawing/2014/main" id="{011F7CE3-5294-45B8-B311-2ABF8F4EA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610">
            <a:off x="1181607" y="3787465"/>
            <a:ext cx="3109183" cy="31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74CA7ABC-2428-4F50-8429-0CBEF30A46CD}"/>
              </a:ext>
            </a:extLst>
          </p:cNvPr>
          <p:cNvSpPr txBox="1">
            <a:spLocks/>
          </p:cNvSpPr>
          <p:nvPr/>
        </p:nvSpPr>
        <p:spPr>
          <a:xfrm>
            <a:off x="2225791" y="365125"/>
            <a:ext cx="49910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春が旬の野菜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81D4B8C-7216-4DF3-ACA7-6185EE406C27}"/>
              </a:ext>
            </a:extLst>
          </p:cNvPr>
          <p:cNvSpPr txBox="1"/>
          <p:nvPr/>
        </p:nvSpPr>
        <p:spPr>
          <a:xfrm>
            <a:off x="2349644" y="227964"/>
            <a:ext cx="717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3A8954-CBFA-40F7-B2CE-F30F8903EC55}"/>
              </a:ext>
            </a:extLst>
          </p:cNvPr>
          <p:cNvSpPr txBox="1"/>
          <p:nvPr/>
        </p:nvSpPr>
        <p:spPr>
          <a:xfrm>
            <a:off x="5240917" y="244326"/>
            <a:ext cx="1672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やさい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98F02CD-87A5-4756-9905-D01EB0313700}"/>
              </a:ext>
            </a:extLst>
          </p:cNvPr>
          <p:cNvSpPr txBox="1"/>
          <p:nvPr/>
        </p:nvSpPr>
        <p:spPr>
          <a:xfrm>
            <a:off x="3735067" y="227964"/>
            <a:ext cx="1046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D6EAFA-3AB7-4B76-9BF0-D24E5CBEAD1E}"/>
              </a:ext>
            </a:extLst>
          </p:cNvPr>
          <p:cNvSpPr txBox="1"/>
          <p:nvPr/>
        </p:nvSpPr>
        <p:spPr>
          <a:xfrm>
            <a:off x="8343173" y="1581996"/>
            <a:ext cx="4360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新じゃがいも</a:t>
            </a:r>
            <a:endParaRPr kumimoji="1" lang="ja-JP" altLang="en-US" sz="4800" dirty="0">
              <a:solidFill>
                <a:srgbClr val="FF99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B8443C-9B61-4263-9438-FE8892113728}"/>
              </a:ext>
            </a:extLst>
          </p:cNvPr>
          <p:cNvSpPr txBox="1"/>
          <p:nvPr/>
        </p:nvSpPr>
        <p:spPr>
          <a:xfrm>
            <a:off x="3372258" y="5909946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さやえんどう</a:t>
            </a:r>
            <a:endParaRPr kumimoji="1" lang="ja-JP" altLang="en-US" sz="4800" dirty="0">
              <a:solidFill>
                <a:srgbClr val="FF99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9A3195-15BC-476F-86BE-9BE8F236F3B8}"/>
              </a:ext>
            </a:extLst>
          </p:cNvPr>
          <p:cNvSpPr txBox="1"/>
          <p:nvPr/>
        </p:nvSpPr>
        <p:spPr>
          <a:xfrm>
            <a:off x="4643438" y="1581996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新たまねぎ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77E2DFE-D7C3-4D50-B998-82D4F314D76C}"/>
              </a:ext>
            </a:extLst>
          </p:cNvPr>
          <p:cNvSpPr txBox="1"/>
          <p:nvPr/>
        </p:nvSpPr>
        <p:spPr>
          <a:xfrm>
            <a:off x="169679" y="1581996"/>
            <a:ext cx="451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春キャベツ</a:t>
            </a:r>
            <a:endParaRPr kumimoji="1" lang="ja-JP" altLang="en-US" sz="4800" dirty="0">
              <a:solidFill>
                <a:srgbClr val="FF99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3D8B6FB-F567-449F-8D68-5CE50FD09910}"/>
              </a:ext>
            </a:extLst>
          </p:cNvPr>
          <p:cNvSpPr txBox="1"/>
          <p:nvPr/>
        </p:nvSpPr>
        <p:spPr>
          <a:xfrm>
            <a:off x="8549970" y="5886033"/>
            <a:ext cx="4330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アスパラガス</a:t>
            </a:r>
            <a:endParaRPr kumimoji="1" lang="ja-JP" altLang="en-US" sz="4800" dirty="0">
              <a:solidFill>
                <a:srgbClr val="FF99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D278BEC-A918-467A-BED6-220CDF58BE4B}"/>
              </a:ext>
            </a:extLst>
          </p:cNvPr>
          <p:cNvSpPr txBox="1"/>
          <p:nvPr/>
        </p:nvSpPr>
        <p:spPr>
          <a:xfrm>
            <a:off x="8397859" y="132017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B574340-EDBA-47D2-9CFD-95CB9A5BFC6F}"/>
              </a:ext>
            </a:extLst>
          </p:cNvPr>
          <p:cNvSpPr txBox="1"/>
          <p:nvPr/>
        </p:nvSpPr>
        <p:spPr>
          <a:xfrm>
            <a:off x="239997" y="1331279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endParaRPr kumimoji="1" lang="ja-JP" altLang="en-US" sz="2000" dirty="0">
              <a:solidFill>
                <a:srgbClr val="FF99FF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B035F56-507B-47A0-9A19-77F74BD529C5}"/>
              </a:ext>
            </a:extLst>
          </p:cNvPr>
          <p:cNvSpPr txBox="1"/>
          <p:nvPr/>
        </p:nvSpPr>
        <p:spPr>
          <a:xfrm>
            <a:off x="4772080" y="134977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しん</a:t>
            </a:r>
          </a:p>
        </p:txBody>
      </p:sp>
      <p:pic>
        <p:nvPicPr>
          <p:cNvPr id="6" name="2592505120808731">
            <a:hlinkClick r:id="" action="ppaction://media"/>
            <a:extLst>
              <a:ext uri="{FF2B5EF4-FFF2-40B4-BE49-F238E27FC236}">
                <a16:creationId xmlns:a16="http://schemas.microsoft.com/office/drawing/2014/main" id="{252800E9-13E2-4328-9BFD-E29129018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96675" y="5535613"/>
            <a:ext cx="406400" cy="406400"/>
          </a:xfrm>
          <a:prstGeom prst="rect">
            <a:avLst/>
          </a:prstGeom>
        </p:spPr>
      </p:pic>
      <p:pic>
        <p:nvPicPr>
          <p:cNvPr id="1050" name="Picture 26" descr="https://blogger.googleusercontent.com/img/b/R29vZ2xl/AVvXsEh7ckK49YAQJxSWD2rIRaIjvgQNTR9T_evQ1g8VTsjFC73oIl1oo-eJ8te5b8erXMUHL7SUXS1ctOXjTnL0ktWj9FjoT46IxsZubK12G5RksiDv5GFsciKj_bobZjpBUoT5fhP-MCgMHiQK/s800/line_spring4.png">
            <a:extLst>
              <a:ext uri="{FF2B5EF4-FFF2-40B4-BE49-F238E27FC236}">
                <a16:creationId xmlns:a16="http://schemas.microsoft.com/office/drawing/2014/main" id="{C38493A0-0F63-4F1D-A220-FC10E8C75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2" b="-14"/>
          <a:stretch/>
        </p:blipFill>
        <p:spPr bwMode="auto">
          <a:xfrm>
            <a:off x="760411" y="402602"/>
            <a:ext cx="781482" cy="9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https://blogger.googleusercontent.com/img/b/R29vZ2xl/AVvXsEh7ckK49YAQJxSWD2rIRaIjvgQNTR9T_evQ1g8VTsjFC73oIl1oo-eJ8te5b8erXMUHL7SUXS1ctOXjTnL0ktWj9FjoT46IxsZubK12G5RksiDv5GFsciKj_bobZjpBUoT5fhP-MCgMHiQK/s800/line_spring4.png">
            <a:extLst>
              <a:ext uri="{FF2B5EF4-FFF2-40B4-BE49-F238E27FC236}">
                <a16:creationId xmlns:a16="http://schemas.microsoft.com/office/drawing/2014/main" id="{C5B60B5E-68C6-4EC5-915C-B7BC28E50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r="82249" b="-14"/>
          <a:stretch/>
        </p:blipFill>
        <p:spPr bwMode="auto">
          <a:xfrm>
            <a:off x="6401465" y="264775"/>
            <a:ext cx="1360057" cy="9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https://blogger.googleusercontent.com/img/b/R29vZ2xl/AVvXsEh7ckK49YAQJxSWD2rIRaIjvgQNTR9T_evQ1g8VTsjFC73oIl1oo-eJ8te5b8erXMUHL7SUXS1ctOXjTnL0ktWj9FjoT46IxsZubK12G5RksiDv5GFsciKj_bobZjpBUoT5fhP-MCgMHiQK/s800/line_spring4.png">
            <a:extLst>
              <a:ext uri="{FF2B5EF4-FFF2-40B4-BE49-F238E27FC236}">
                <a16:creationId xmlns:a16="http://schemas.microsoft.com/office/drawing/2014/main" id="{1F84CFA8-4BA5-455E-B98A-1202B2B8B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89970" b="-14"/>
          <a:stretch/>
        </p:blipFill>
        <p:spPr bwMode="auto">
          <a:xfrm>
            <a:off x="1454958" y="277243"/>
            <a:ext cx="841573" cy="9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8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桜の開花のイラスト（ソメイヨシノ）">
            <a:extLst>
              <a:ext uri="{FF2B5EF4-FFF2-40B4-BE49-F238E27FC236}">
                <a16:creationId xmlns:a16="http://schemas.microsoft.com/office/drawing/2014/main" id="{4120E41F-A39C-4115-AF76-FF0E3257B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094" y="-110167"/>
            <a:ext cx="4762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ger.googleusercontent.com/img/b/R29vZ2xl/AVvXsEjfTn_aEtx1OAvSdI_Cuuwews2Fx8LOWN8MNCe0uI1QHW-lwLQPFxzz32AgTWJWQAbG6R1VEMa3u5F6jXkN0xCCMnxi2fdWVrOMQljfqj4-CugIft5NRwgQAPO09MLgZ5VJ3FNH8vc5jugR/s800/season1_haru.png">
            <a:extLst>
              <a:ext uri="{FF2B5EF4-FFF2-40B4-BE49-F238E27FC236}">
                <a16:creationId xmlns:a16="http://schemas.microsoft.com/office/drawing/2014/main" id="{E2A4A207-E771-4CB9-BF01-32BAFED1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67" y="1175708"/>
            <a:ext cx="50673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菜の花のイラスト">
            <a:extLst>
              <a:ext uri="{FF2B5EF4-FFF2-40B4-BE49-F238E27FC236}">
                <a16:creationId xmlns:a16="http://schemas.microsoft.com/office/drawing/2014/main" id="{0524B00C-EDE7-489A-9C2C-02DD72BD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6" y="2968220"/>
            <a:ext cx="3457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お花畑と蝶のイラスト">
            <a:extLst>
              <a:ext uri="{FF2B5EF4-FFF2-40B4-BE49-F238E27FC236}">
                <a16:creationId xmlns:a16="http://schemas.microsoft.com/office/drawing/2014/main" id="{E5A5E428-A601-42AE-ABF2-741AF5122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84"/>
          <a:stretch/>
        </p:blipFill>
        <p:spPr bwMode="auto">
          <a:xfrm>
            <a:off x="136406" y="297073"/>
            <a:ext cx="4192069" cy="19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蝶と遊ぶ子供のイラスト">
            <a:extLst>
              <a:ext uri="{FF2B5EF4-FFF2-40B4-BE49-F238E27FC236}">
                <a16:creationId xmlns:a16="http://schemas.microsoft.com/office/drawing/2014/main" id="{2BBA0D79-4EDD-4BB9-A7E9-CD37F9D09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183" y="3709358"/>
            <a:ext cx="3579826" cy="33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592505120811501">
            <a:hlinkClick r:id="" action="ppaction://media"/>
            <a:extLst>
              <a:ext uri="{FF2B5EF4-FFF2-40B4-BE49-F238E27FC236}">
                <a16:creationId xmlns:a16="http://schemas.microsoft.com/office/drawing/2014/main" id="{28DD936A-6F83-4CB1-94D3-DFB0C2932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89783" y="6307414"/>
            <a:ext cx="406400" cy="4064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92806F-89FB-A8E1-7C39-C2FB09D481F3}"/>
              </a:ext>
            </a:extLst>
          </p:cNvPr>
          <p:cNvSpPr txBox="1"/>
          <p:nvPr/>
        </p:nvSpPr>
        <p:spPr>
          <a:xfrm>
            <a:off x="5163839" y="444377"/>
            <a:ext cx="4510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99FF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　る</a:t>
            </a:r>
          </a:p>
        </p:txBody>
      </p:sp>
    </p:spTree>
    <p:extLst>
      <p:ext uri="{BB962C8B-B14F-4D97-AF65-F5344CB8AC3E}">
        <p14:creationId xmlns:p14="http://schemas.microsoft.com/office/powerpoint/2010/main" val="117957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816858F8-3437-95FB-CD74-DAB0B251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29" y="724619"/>
            <a:ext cx="8643998" cy="4860104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</a:t>
            </a:r>
            <a:r>
              <a:rPr kumimoji="1"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１問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E552B0-6354-7CF1-4281-2408133F3B96}"/>
              </a:ext>
            </a:extLst>
          </p:cNvPr>
          <p:cNvSpPr txBox="1"/>
          <p:nvPr/>
        </p:nvSpPr>
        <p:spPr>
          <a:xfrm>
            <a:off x="4291641" y="20679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A4B2F5B-C863-57CD-1429-22F38A18DAF1}"/>
              </a:ext>
            </a:extLst>
          </p:cNvPr>
          <p:cNvSpPr txBox="1"/>
          <p:nvPr/>
        </p:nvSpPr>
        <p:spPr>
          <a:xfrm>
            <a:off x="7179158" y="197949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②2592505114917602">
            <a:hlinkClick r:id="" action="ppaction://media"/>
            <a:extLst>
              <a:ext uri="{FF2B5EF4-FFF2-40B4-BE49-F238E27FC236}">
                <a16:creationId xmlns:a16="http://schemas.microsoft.com/office/drawing/2014/main" id="{02ED38DB-80EA-4F6C-A127-FB6CBEF399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39987" y="62949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829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81108-5E16-4CB0-A13F-B74D945D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春が旬の魚はどれでしょう？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9E4C56-632B-42F3-B96A-640A3A77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196" y="1779674"/>
            <a:ext cx="4913384" cy="4947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60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①　さば</a:t>
            </a:r>
            <a:endParaRPr lang="en-US" altLang="ja-JP" sz="60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ja-JP" sz="32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60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②　</a:t>
            </a:r>
            <a:r>
              <a:rPr lang="ja-JP" altLang="en-US" sz="6000" b="1" dirty="0" err="1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さわら</a:t>
            </a:r>
            <a:endParaRPr lang="en-US" altLang="ja-JP" sz="60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ja-JP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60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③　さんま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7DCA96D-1D97-B08A-13C7-C206FE8D5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705" y="987648"/>
            <a:ext cx="4286250" cy="26098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12FB6D6-C6A3-6E14-1784-FA0BF3B9E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296" y="2615845"/>
            <a:ext cx="4286250" cy="26003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F38970-CC24-0769-B28F-CBD89A7573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75" y="4081196"/>
            <a:ext cx="5238750" cy="27717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AD563-8699-ACD8-D7CE-F316B77918AF}"/>
              </a:ext>
            </a:extLst>
          </p:cNvPr>
          <p:cNvSpPr txBox="1"/>
          <p:nvPr/>
        </p:nvSpPr>
        <p:spPr>
          <a:xfrm>
            <a:off x="2203376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C6FA9-5197-862A-C8B0-006250428400}"/>
              </a:ext>
            </a:extLst>
          </p:cNvPr>
          <p:cNvSpPr txBox="1"/>
          <p:nvPr/>
        </p:nvSpPr>
        <p:spPr>
          <a:xfrm>
            <a:off x="976802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FB23FA-0801-A5E8-DA20-1A378AAB4788}"/>
              </a:ext>
            </a:extLst>
          </p:cNvPr>
          <p:cNvSpPr txBox="1"/>
          <p:nvPr/>
        </p:nvSpPr>
        <p:spPr>
          <a:xfrm>
            <a:off x="3429950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さかな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02B13F6-A56A-489F-9AB5-9E177803C1B2}"/>
              </a:ext>
            </a:extLst>
          </p:cNvPr>
          <p:cNvSpPr/>
          <p:nvPr/>
        </p:nvSpPr>
        <p:spPr>
          <a:xfrm>
            <a:off x="1606858" y="1438183"/>
            <a:ext cx="9579006" cy="1556341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2E8A99F-4325-410A-B585-992871B7DECF}"/>
              </a:ext>
            </a:extLst>
          </p:cNvPr>
          <p:cNvSpPr/>
          <p:nvPr/>
        </p:nvSpPr>
        <p:spPr>
          <a:xfrm>
            <a:off x="1617216" y="4751041"/>
            <a:ext cx="9579006" cy="1556341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BDFFA70-8833-4275-91E1-FE1576207195}"/>
              </a:ext>
            </a:extLst>
          </p:cNvPr>
          <p:cNvSpPr/>
          <p:nvPr/>
        </p:nvSpPr>
        <p:spPr>
          <a:xfrm>
            <a:off x="1609814" y="3092388"/>
            <a:ext cx="9579006" cy="1556341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12" descr="いろいろな波のイラスト2">
            <a:extLst>
              <a:ext uri="{FF2B5EF4-FFF2-40B4-BE49-F238E27FC236}">
                <a16:creationId xmlns:a16="http://schemas.microsoft.com/office/drawing/2014/main" id="{2FAED9E5-365A-4193-AC6E-82B2308E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779" y="365125"/>
            <a:ext cx="1365453" cy="10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③2592505114911513">
            <a:hlinkClick r:id="" action="ppaction://media"/>
            <a:extLst>
              <a:ext uri="{FF2B5EF4-FFF2-40B4-BE49-F238E27FC236}">
                <a16:creationId xmlns:a16="http://schemas.microsoft.com/office/drawing/2014/main" id="{45C03844-3863-421E-890F-63A961221C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5404" y="63073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829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0F682-C3FA-492C-BB4B-73D40C0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答え　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B7BE51-FF33-AB27-E4BF-E2C585A049EA}"/>
              </a:ext>
            </a:extLst>
          </p:cNvPr>
          <p:cNvSpPr txBox="1"/>
          <p:nvPr/>
        </p:nvSpPr>
        <p:spPr>
          <a:xfrm>
            <a:off x="962053" y="2279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10C1744-A723-5587-DC43-4F554AD28BE1}"/>
              </a:ext>
            </a:extLst>
          </p:cNvPr>
          <p:cNvSpPr txBox="1"/>
          <p:nvPr/>
        </p:nvSpPr>
        <p:spPr>
          <a:xfrm>
            <a:off x="4393705" y="891858"/>
            <a:ext cx="340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さわら</a:t>
            </a: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1D4CA66-D323-4F33-98C9-48E9B1348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955">
            <a:off x="7586810" y="811110"/>
            <a:ext cx="4223329" cy="2562153"/>
          </a:xfrm>
          <a:prstGeom prst="rect">
            <a:avLst/>
          </a:prstGeom>
        </p:spPr>
      </p:pic>
      <p:sp>
        <p:nvSpPr>
          <p:cNvPr id="20" name="コンテンツ プレースホルダー 19">
            <a:extLst>
              <a:ext uri="{FF2B5EF4-FFF2-40B4-BE49-F238E27FC236}">
                <a16:creationId xmlns:a16="http://schemas.microsoft.com/office/drawing/2014/main" id="{CEECB7E1-020A-4F2B-9AB9-947C3F0A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626" y="2198486"/>
            <a:ext cx="5374344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0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鰆</a:t>
            </a:r>
          </a:p>
        </p:txBody>
      </p:sp>
      <p:pic>
        <p:nvPicPr>
          <p:cNvPr id="3074" name="Picture 2" descr="https://blogger.googleusercontent.com/img/b/R29vZ2xl/AVvXsEgF70WYgVOobJTVczWxfAgKSK7IR5HLpZzZy7478295KFbN7iJqq5FSTkFlmAnULYUUdO-uqCbFo0HAnOwLCCer_89mU27uiF87pv3yb7qFceePNECdcSSIAi5u-Zi5NKCtXVCH3uwXXqU/s800/line_wave3.png">
            <a:extLst>
              <a:ext uri="{FF2B5EF4-FFF2-40B4-BE49-F238E27FC236}">
                <a16:creationId xmlns:a16="http://schemas.microsoft.com/office/drawing/2014/main" id="{298D4448-6F78-40CC-A0EC-03AA72264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92" y="5937733"/>
            <a:ext cx="9742814" cy="6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④2592505114911838">
            <a:hlinkClick r:id="" action="ppaction://media"/>
            <a:extLst>
              <a:ext uri="{FF2B5EF4-FFF2-40B4-BE49-F238E27FC236}">
                <a16:creationId xmlns:a16="http://schemas.microsoft.com/office/drawing/2014/main" id="{6F3005A0-21C9-4F13-B106-EE5D10BDA1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73424" y="62787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39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0F682-C3FA-492C-BB4B-73D40C0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答え　 ② さわら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2FC17-02AF-4A93-9894-243DAFDE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28369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３月～５月の</a:t>
            </a:r>
            <a:r>
              <a:rPr lang="ja-JP" altLang="en-US" sz="54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さわらは</a:t>
            </a: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、やわらかくあっさりとした味わいが楽しめます。</a:t>
            </a:r>
            <a:endParaRPr lang="en-US" altLang="ja-JP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endParaRPr lang="ja-JP" altLang="en-US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B7BE51-FF33-AB27-E4BF-E2C585A049EA}"/>
              </a:ext>
            </a:extLst>
          </p:cNvPr>
          <p:cNvSpPr txBox="1"/>
          <p:nvPr/>
        </p:nvSpPr>
        <p:spPr>
          <a:xfrm>
            <a:off x="962053" y="2279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8EEB8B-A8A2-BF88-61FA-42B9D1C3D4D3}"/>
              </a:ext>
            </a:extLst>
          </p:cNvPr>
          <p:cNvSpPr txBox="1"/>
          <p:nvPr/>
        </p:nvSpPr>
        <p:spPr>
          <a:xfrm>
            <a:off x="7515034" y="302421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たの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C07C9E-11ED-B408-4BFF-8757706F9D26}"/>
              </a:ext>
            </a:extLst>
          </p:cNvPr>
          <p:cNvSpPr txBox="1"/>
          <p:nvPr/>
        </p:nvSpPr>
        <p:spPr>
          <a:xfrm>
            <a:off x="4853747" y="296424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あじ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A1D4CA66-D323-4F33-98C9-48E9B1348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25" t="23467" r="725" b="25558"/>
          <a:stretch/>
        </p:blipFill>
        <p:spPr>
          <a:xfrm rot="553711">
            <a:off x="6253298" y="475422"/>
            <a:ext cx="4286250" cy="1325563"/>
          </a:xfrm>
          <a:prstGeom prst="rect">
            <a:avLst/>
          </a:prstGeom>
        </p:spPr>
      </p:pic>
      <p:pic>
        <p:nvPicPr>
          <p:cNvPr id="1026" name="Picture 2" descr="https://blogger.googleusercontent.com/img/b/R29vZ2xl/AVvXsEiJ7yLKjIB5iOqNzOlKsMowkrcD0W_Q1PBc40QdgfyaInm3voRJXRbul2bpz0T3G8tHq81pnb2wL4MbxtTp7skhjfZnr5-L9GDOol1nOnCy9Ar4rzBuN4vva2pPYqM4agI5QBuxVyoH_5Mb/s1600/syokuji_sakana_boy.png">
            <a:extLst>
              <a:ext uri="{FF2B5EF4-FFF2-40B4-BE49-F238E27FC236}">
                <a16:creationId xmlns:a16="http://schemas.microsoft.com/office/drawing/2014/main" id="{B068AD5A-0BDE-4BA4-9285-677156CD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58" y="3968316"/>
            <a:ext cx="2532218" cy="283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logger.googleusercontent.com/img/b/R29vZ2xl/AVvXsEgNpODJ2-PTbDIwKIvsz0LoErh0TTTtAylKg9MOACyYeHMDylqiKvByhjImpJX6xWsT72Ab5LGZRpku03X6v2dOiGU7X8RBB6x289t2JakrEpLkF792QVPtN8u2DeHL5k-_EnKL-c-bvZo/s1600/wasyoku_yakizakana.png">
            <a:extLst>
              <a:ext uri="{FF2B5EF4-FFF2-40B4-BE49-F238E27FC236}">
                <a16:creationId xmlns:a16="http://schemas.microsoft.com/office/drawing/2014/main" id="{88545214-597E-41E8-BD97-C27E92D58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25" y="4268241"/>
            <a:ext cx="3730055" cy="22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logger.googleusercontent.com/img/b/R29vZ2xl/AVvXsEhpYUtBjL9RxV4yTjX8V5OYWNRuMp5OMASQhjLH0VCgg5-DRyhJ88UMaKfn8bpwicoDoO_K7o7s_4yA-Pc92hrJS8RsPxc1yV3nM_u63Eiw2pcbVEbDnJAEoYHZelCDGSIvsxjDANi4yxE/s800/food_sakana_nitsuke.png">
            <a:extLst>
              <a:ext uri="{FF2B5EF4-FFF2-40B4-BE49-F238E27FC236}">
                <a16:creationId xmlns:a16="http://schemas.microsoft.com/office/drawing/2014/main" id="{BAA1F1DC-46D3-4DCE-A24F-707A4A745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15" y="4296197"/>
            <a:ext cx="2924008" cy="26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BB5B2C-85E3-4A00-9A47-FDEEAD18DCC4}"/>
              </a:ext>
            </a:extLst>
          </p:cNvPr>
          <p:cNvSpPr txBox="1"/>
          <p:nvPr/>
        </p:nvSpPr>
        <p:spPr>
          <a:xfrm>
            <a:off x="1387625" y="16906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B891DD-5A51-4BA4-A462-2EEF87C5E890}"/>
              </a:ext>
            </a:extLst>
          </p:cNvPr>
          <p:cNvSpPr txBox="1"/>
          <p:nvPr/>
        </p:nvSpPr>
        <p:spPr>
          <a:xfrm>
            <a:off x="3102735" y="170119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6" name="⑤2592505114911944">
            <a:hlinkClick r:id="" action="ppaction://media"/>
            <a:extLst>
              <a:ext uri="{FF2B5EF4-FFF2-40B4-BE49-F238E27FC236}">
                <a16:creationId xmlns:a16="http://schemas.microsoft.com/office/drawing/2014/main" id="{9C08E2FD-8F29-4C53-8B34-E6FDDDE1F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02244" y="6312272"/>
            <a:ext cx="406400" cy="4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0F682-C3FA-492C-BB4B-73D40C0C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12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春が旬の魚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B7BE51-FF33-AB27-E4BF-E2C585A049EA}"/>
              </a:ext>
            </a:extLst>
          </p:cNvPr>
          <p:cNvSpPr txBox="1"/>
          <p:nvPr/>
        </p:nvSpPr>
        <p:spPr>
          <a:xfrm>
            <a:off x="1752165" y="2279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8EEB8B-A8A2-BF88-61FA-42B9D1C3D4D3}"/>
              </a:ext>
            </a:extLst>
          </p:cNvPr>
          <p:cNvSpPr txBox="1"/>
          <p:nvPr/>
        </p:nvSpPr>
        <p:spPr>
          <a:xfrm>
            <a:off x="4325559" y="22030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さかな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C07C9E-11ED-B408-4BFF-8757706F9D26}"/>
              </a:ext>
            </a:extLst>
          </p:cNvPr>
          <p:cNvSpPr txBox="1"/>
          <p:nvPr/>
        </p:nvSpPr>
        <p:spPr>
          <a:xfrm>
            <a:off x="3137588" y="2279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https://blogger.googleusercontent.com/img/b/R29vZ2xl/AVvXsEj4oKUdjHPfC1QqGBv-l6wYIYvAh_EI5obPkFgkyjEeGykMouTqlzflcZJgSlfkubBCFppvbNYpoZErieYxxDRAOfFmo5i2ZpU6cx7EvimM8Xh4qkkeYusn2ny2apgIOEYzMdUsj8DRxTKI/s800/fish_sakana_tai.png">
            <a:extLst>
              <a:ext uri="{FF2B5EF4-FFF2-40B4-BE49-F238E27FC236}">
                <a16:creationId xmlns:a16="http://schemas.microsoft.com/office/drawing/2014/main" id="{DA4AD799-1C73-4515-9148-20231177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2" y="1706988"/>
            <a:ext cx="3810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メバルのイラスト">
            <a:extLst>
              <a:ext uri="{FF2B5EF4-FFF2-40B4-BE49-F238E27FC236}">
                <a16:creationId xmlns:a16="http://schemas.microsoft.com/office/drawing/2014/main" id="{3F302C29-8250-4008-AA79-D0134C5F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50" y="2690175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logger.googleusercontent.com/img/b/R29vZ2xl/AVvXsEg4gBHWHfImCXfKrvXFWh_VmgKhxIkCAH7AdhgLjacBph4BntmR94eUc5J_Tm58FuCiDddZutnB3fmD7DB2Z31c9mqqiSYd0UcEpqPSBPuRHEE3sWfWvfBZvYieCAzUReVhbB8lDws04fN7/s800/fish_aji2.png">
            <a:extLst>
              <a:ext uri="{FF2B5EF4-FFF2-40B4-BE49-F238E27FC236}">
                <a16:creationId xmlns:a16="http://schemas.microsoft.com/office/drawing/2014/main" id="{EAAB0E13-E8DB-45D0-8E4F-1518721E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22" y="1100155"/>
            <a:ext cx="4060427" cy="2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ger.googleusercontent.com/img/b/R29vZ2xl/AVvXsEgQgiZIxJv2DcsJGZX3DJcWaFJH0jSR_WfcdrlONuHxKHo-QrLsDY0TaDH_OqHzaJuNhHy5RSZxVGxsOd0szty4TFWkqICarZdtzybYuFxNlNXUktuxid-I4qAN3V0GWw3Mrcp8oawjjP3P/s800/fish_katsuo2.png">
            <a:extLst>
              <a:ext uri="{FF2B5EF4-FFF2-40B4-BE49-F238E27FC236}">
                <a16:creationId xmlns:a16="http://schemas.microsoft.com/office/drawing/2014/main" id="{1AA7B6DA-2CE0-42B7-BBB9-AF44215A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936" y="4196907"/>
            <a:ext cx="4060427" cy="28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blogger.googleusercontent.com/img/b/R29vZ2xl/AVvXsEiX1DLYBPs6lGDfqW-70DZSEQYKNj6XPJ9WUO863vApgrx94sDeoBWEqA0yFGvt5LdhnFfvZTG-oIV7mXJ0ohNBw7WpqTWTqbSTsaVT2a0w5lQ9zCnC71_9FG0mNK6b2Pi14H00YFTYabRg/s800/fish_sayori.png">
            <a:extLst>
              <a:ext uri="{FF2B5EF4-FFF2-40B4-BE49-F238E27FC236}">
                <a16:creationId xmlns:a16="http://schemas.microsoft.com/office/drawing/2014/main" id="{1AB844A1-9247-4324-87A8-3B63F2A8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4" y="4954495"/>
            <a:ext cx="5162366" cy="22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3ABE22-3122-4680-961F-3054A6DB7807}"/>
              </a:ext>
            </a:extLst>
          </p:cNvPr>
          <p:cNvSpPr txBox="1"/>
          <p:nvPr/>
        </p:nvSpPr>
        <p:spPr>
          <a:xfrm>
            <a:off x="1369813" y="1376153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タイ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FE42A8-ADD8-494D-A1DA-6A1D37A1D1D6}"/>
              </a:ext>
            </a:extLst>
          </p:cNvPr>
          <p:cNvSpPr txBox="1"/>
          <p:nvPr/>
        </p:nvSpPr>
        <p:spPr>
          <a:xfrm>
            <a:off x="4963518" y="2320752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メバル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E69A21-16D7-4C0D-AB03-C171FB0167CB}"/>
              </a:ext>
            </a:extLst>
          </p:cNvPr>
          <p:cNvSpPr txBox="1"/>
          <p:nvPr/>
        </p:nvSpPr>
        <p:spPr>
          <a:xfrm>
            <a:off x="9167982" y="777203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アジ</a:t>
            </a:r>
            <a:endParaRPr kumimoji="1"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9B4D44F-2DEE-4DFE-9A39-1B0FC94BE074}"/>
              </a:ext>
            </a:extLst>
          </p:cNvPr>
          <p:cNvSpPr txBox="1"/>
          <p:nvPr/>
        </p:nvSpPr>
        <p:spPr>
          <a:xfrm>
            <a:off x="1628312" y="4878813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サヨリ</a:t>
            </a:r>
            <a:endParaRPr kumimoji="1"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11455D2-9BE2-4E0C-B1E8-ADBF9188E930}"/>
              </a:ext>
            </a:extLst>
          </p:cNvPr>
          <p:cNvSpPr txBox="1"/>
          <p:nvPr/>
        </p:nvSpPr>
        <p:spPr>
          <a:xfrm>
            <a:off x="8879344" y="3890419"/>
            <a:ext cx="340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カツオ</a:t>
            </a:r>
            <a:endParaRPr kumimoji="1" lang="ja-JP" altLang="en-US" sz="4800" dirty="0">
              <a:solidFill>
                <a:srgbClr val="0070C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60" name="Picture 12" descr="いろいろな波のイラスト2">
            <a:extLst>
              <a:ext uri="{FF2B5EF4-FFF2-40B4-BE49-F238E27FC236}">
                <a16:creationId xmlns:a16="http://schemas.microsoft.com/office/drawing/2014/main" id="{D102F848-36FA-47D1-8543-36D932E4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60" y="292624"/>
            <a:ext cx="1365453" cy="10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いろいろな波のイラスト2">
            <a:extLst>
              <a:ext uri="{FF2B5EF4-FFF2-40B4-BE49-F238E27FC236}">
                <a16:creationId xmlns:a16="http://schemas.microsoft.com/office/drawing/2014/main" id="{70C51B0E-B011-459C-ADBF-D47C07C4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" y="294099"/>
            <a:ext cx="1365453" cy="102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⑥2592505114912344">
            <a:hlinkClick r:id="" action="ppaction://media"/>
            <a:extLst>
              <a:ext uri="{FF2B5EF4-FFF2-40B4-BE49-F238E27FC236}">
                <a16:creationId xmlns:a16="http://schemas.microsoft.com/office/drawing/2014/main" id="{454B09E9-BDED-4D1A-8BF5-22A85A025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83206" y="63386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0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63C3-C340-1FCC-F6D9-56F4E54AF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C0862CE4-4C6E-5635-5F7B-117BAB142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29" y="724619"/>
            <a:ext cx="8643998" cy="4860104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第２</a:t>
            </a:r>
            <a:r>
              <a:rPr kumimoji="1" lang="ja-JP" altLang="en-US" sz="13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問</a:t>
            </a:r>
            <a:br>
              <a:rPr kumimoji="1" lang="en-US" altLang="ja-JP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7632BE-0736-A004-F2D0-78D73B6121E2}"/>
              </a:ext>
            </a:extLst>
          </p:cNvPr>
          <p:cNvSpPr txBox="1"/>
          <p:nvPr/>
        </p:nvSpPr>
        <p:spPr>
          <a:xfrm>
            <a:off x="4291641" y="20679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803317D-4674-E496-6E2B-92CDCB191238}"/>
              </a:ext>
            </a:extLst>
          </p:cNvPr>
          <p:cNvSpPr txBox="1"/>
          <p:nvPr/>
        </p:nvSpPr>
        <p:spPr>
          <a:xfrm>
            <a:off x="7336474" y="199916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もん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⑦2592505114914700">
            <a:hlinkClick r:id="" action="ppaction://media"/>
            <a:extLst>
              <a:ext uri="{FF2B5EF4-FFF2-40B4-BE49-F238E27FC236}">
                <a16:creationId xmlns:a16="http://schemas.microsoft.com/office/drawing/2014/main" id="{0FFCE696-2D95-DED8-E6DD-DB2512AB54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4463" y="62853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81108-5E16-4CB0-A13F-B74D945D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春が旬の野菜はどれでしょう？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9E4C56-632B-42F3-B96A-640A3A77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92" y="1859576"/>
            <a:ext cx="11119446" cy="465230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ja-JP" altLang="en-US" sz="5400" b="1" dirty="0">
                <a:solidFill>
                  <a:srgbClr val="4B350D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Microsoft Sans Serif" pitchFamily="34" charset="0"/>
              </a:rPr>
              <a:t>①きゅうり　　②だいこん　　③たけのこ　</a:t>
            </a:r>
            <a:endParaRPr lang="en-US" altLang="ja-JP" sz="5400" b="1" dirty="0">
              <a:solidFill>
                <a:srgbClr val="4B350D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Microsoft Sans Serif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C1AD563-8699-ACD8-D7CE-F316B77918AF}"/>
              </a:ext>
            </a:extLst>
          </p:cNvPr>
          <p:cNvSpPr txBox="1"/>
          <p:nvPr/>
        </p:nvSpPr>
        <p:spPr>
          <a:xfrm>
            <a:off x="2255132" y="2048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BC6FA9-5197-862A-C8B0-006250428400}"/>
              </a:ext>
            </a:extLst>
          </p:cNvPr>
          <p:cNvSpPr txBox="1"/>
          <p:nvPr/>
        </p:nvSpPr>
        <p:spPr>
          <a:xfrm>
            <a:off x="976802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FB23FA-0801-A5E8-DA20-1A378AAB4788}"/>
              </a:ext>
            </a:extLst>
          </p:cNvPr>
          <p:cNvSpPr txBox="1"/>
          <p:nvPr/>
        </p:nvSpPr>
        <p:spPr>
          <a:xfrm>
            <a:off x="3930282" y="19623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やさい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02B13F6-A56A-489F-9AB5-9E177803C1B2}"/>
              </a:ext>
            </a:extLst>
          </p:cNvPr>
          <p:cNvSpPr/>
          <p:nvPr/>
        </p:nvSpPr>
        <p:spPr>
          <a:xfrm>
            <a:off x="604236" y="1690687"/>
            <a:ext cx="3424299" cy="4727575"/>
          </a:xfrm>
          <a:prstGeom prst="roundRect">
            <a:avLst>
              <a:gd name="adj" fmla="val 10179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307B695C-E9A3-4D22-A7D1-463FBDC0C49D}"/>
              </a:ext>
            </a:extLst>
          </p:cNvPr>
          <p:cNvSpPr/>
          <p:nvPr/>
        </p:nvSpPr>
        <p:spPr>
          <a:xfrm>
            <a:off x="4257466" y="1690686"/>
            <a:ext cx="3481141" cy="4727575"/>
          </a:xfrm>
          <a:prstGeom prst="roundRect">
            <a:avLst>
              <a:gd name="adj" fmla="val 10179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7C9D6B4-96BC-440C-9BA0-189F81B3081E}"/>
              </a:ext>
            </a:extLst>
          </p:cNvPr>
          <p:cNvSpPr/>
          <p:nvPr/>
        </p:nvSpPr>
        <p:spPr>
          <a:xfrm>
            <a:off x="7986225" y="1693569"/>
            <a:ext cx="3481141" cy="4727575"/>
          </a:xfrm>
          <a:prstGeom prst="roundRect">
            <a:avLst>
              <a:gd name="adj" fmla="val 10179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C8ABF871-62AF-4B06-AD90-9AE357E7F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368" y="2794957"/>
            <a:ext cx="3001964" cy="335414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734D312-FA7C-4FB2-97E0-0EB834865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V="1">
            <a:off x="629782" y="3004145"/>
            <a:ext cx="3373205" cy="29167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5B4636C-D1DE-4EA4-9257-9AC649267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8318">
            <a:off x="8391220" y="2748162"/>
            <a:ext cx="2896100" cy="3447738"/>
          </a:xfrm>
          <a:prstGeom prst="rect">
            <a:avLst/>
          </a:prstGeom>
        </p:spPr>
      </p:pic>
      <p:pic>
        <p:nvPicPr>
          <p:cNvPr id="11" name="⑧2592505114917248">
            <a:hlinkClick r:id="" action="ppaction://media"/>
            <a:extLst>
              <a:ext uri="{FF2B5EF4-FFF2-40B4-BE49-F238E27FC236}">
                <a16:creationId xmlns:a16="http://schemas.microsoft.com/office/drawing/2014/main" id="{DAC540B2-4AC8-401B-8A14-0F64D4C30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18154" y="627148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4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0F682-C3FA-492C-BB4B-73D40C0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defTabSz="685800">
              <a:spcBef>
                <a:spcPts val="750"/>
              </a:spcBef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+mn-cs"/>
              </a:rPr>
              <a:t>答え　 ③ たけのこ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2FC17-02AF-4A93-9894-243DAFDE4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39347" cy="470148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３月下旬～５月に旬を迎えます。</a:t>
            </a:r>
            <a:endParaRPr lang="en-US" altLang="ja-JP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香りがよく、甘みがあり、やわら</a:t>
            </a:r>
            <a:endParaRPr lang="en-US" altLang="ja-JP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indent="0" defTabSz="685800">
              <a:lnSpc>
                <a:spcPct val="150000"/>
              </a:lnSpc>
              <a:spcBef>
                <a:spcPts val="750"/>
              </a:spcBef>
              <a:buNone/>
            </a:pPr>
            <a:r>
              <a:rPr lang="ja-JP" altLang="en-US" sz="5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かい食感が楽しめます。</a:t>
            </a:r>
            <a:endParaRPr lang="en-US" altLang="ja-JP" sz="5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B7BE51-FF33-AB27-E4BF-E2C585A049EA}"/>
              </a:ext>
            </a:extLst>
          </p:cNvPr>
          <p:cNvSpPr txBox="1"/>
          <p:nvPr/>
        </p:nvSpPr>
        <p:spPr>
          <a:xfrm>
            <a:off x="962053" y="2279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こた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18EEB8B-A8A2-BF88-61FA-42B9D1C3D4D3}"/>
              </a:ext>
            </a:extLst>
          </p:cNvPr>
          <p:cNvSpPr txBox="1"/>
          <p:nvPr/>
        </p:nvSpPr>
        <p:spPr>
          <a:xfrm>
            <a:off x="4244192" y="436430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たの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C07C9E-11ED-B408-4BFF-8757706F9D26}"/>
              </a:ext>
            </a:extLst>
          </p:cNvPr>
          <p:cNvSpPr txBox="1"/>
          <p:nvPr/>
        </p:nvSpPr>
        <p:spPr>
          <a:xfrm>
            <a:off x="957730" y="302889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かお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6BB5B2C-85E3-4A00-9A47-FDEEAD18DCC4}"/>
              </a:ext>
            </a:extLst>
          </p:cNvPr>
          <p:cNvSpPr txBox="1"/>
          <p:nvPr/>
        </p:nvSpPr>
        <p:spPr>
          <a:xfrm>
            <a:off x="1387625" y="17395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B891DD-5A51-4BA4-A462-2EEF87C5E890}"/>
              </a:ext>
            </a:extLst>
          </p:cNvPr>
          <p:cNvSpPr txBox="1"/>
          <p:nvPr/>
        </p:nvSpPr>
        <p:spPr>
          <a:xfrm>
            <a:off x="5723735" y="17395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F70CDA-7E89-4B86-B5E6-CDC5741AB0AA}"/>
              </a:ext>
            </a:extLst>
          </p:cNvPr>
          <p:cNvSpPr txBox="1"/>
          <p:nvPr/>
        </p:nvSpPr>
        <p:spPr>
          <a:xfrm>
            <a:off x="2267931" y="17395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げじゅん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DC33EBB8-2C73-46E4-9608-296A08A63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8318">
            <a:off x="9168117" y="1376733"/>
            <a:ext cx="3403128" cy="405134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36858C6-BBB0-463A-A605-2C36959F5E89}"/>
              </a:ext>
            </a:extLst>
          </p:cNvPr>
          <p:cNvSpPr txBox="1"/>
          <p:nvPr/>
        </p:nvSpPr>
        <p:spPr>
          <a:xfrm>
            <a:off x="4466027" y="17395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がつ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242" name="Picture 2" descr="筍の煮物のイラスト">
            <a:extLst>
              <a:ext uri="{FF2B5EF4-FFF2-40B4-BE49-F238E27FC236}">
                <a16:creationId xmlns:a16="http://schemas.microsoft.com/office/drawing/2014/main" id="{0B5427AE-754C-46F6-9A92-F873643F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440" y="4676930"/>
            <a:ext cx="2279876" cy="21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996385C-F8F3-40A7-99B5-0351DCB230E6}"/>
              </a:ext>
            </a:extLst>
          </p:cNvPr>
          <p:cNvSpPr txBox="1"/>
          <p:nvPr/>
        </p:nvSpPr>
        <p:spPr>
          <a:xfrm>
            <a:off x="4181087" y="302889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あま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3CC73E5-CACB-4D4B-A6C3-054F54BDFA5C}"/>
              </a:ext>
            </a:extLst>
          </p:cNvPr>
          <p:cNvSpPr txBox="1"/>
          <p:nvPr/>
        </p:nvSpPr>
        <p:spPr>
          <a:xfrm>
            <a:off x="2328113" y="435445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しょっ</a:t>
            </a:r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8281782-A232-41C5-916D-EBC6B96E41E4}"/>
              </a:ext>
            </a:extLst>
          </p:cNvPr>
          <p:cNvSpPr txBox="1"/>
          <p:nvPr/>
        </p:nvSpPr>
        <p:spPr>
          <a:xfrm>
            <a:off x="7050732" y="173955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むか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" name="2592505114918110">
            <a:hlinkClick r:id="" action="ppaction://media"/>
            <a:extLst>
              <a:ext uri="{FF2B5EF4-FFF2-40B4-BE49-F238E27FC236}">
                <a16:creationId xmlns:a16="http://schemas.microsoft.com/office/drawing/2014/main" id="{DB519FE2-E5F3-4049-91E0-5D15BDC2A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7830" y="6244215"/>
            <a:ext cx="406400" cy="45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505</Words>
  <Application>Microsoft Office PowerPoint</Application>
  <PresentationFormat>ワイド画面</PresentationFormat>
  <Paragraphs>94</Paragraphs>
  <Slides>11</Slides>
  <Notes>11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食べ物クイズに挑戦！  ～春の食材～</vt:lpstr>
      <vt:lpstr>第１問 </vt:lpstr>
      <vt:lpstr>春が旬の魚はどれでしょう？</vt:lpstr>
      <vt:lpstr>答え　②</vt:lpstr>
      <vt:lpstr>答え　 ② さわら</vt:lpstr>
      <vt:lpstr>春が旬の魚</vt:lpstr>
      <vt:lpstr>第２問 </vt:lpstr>
      <vt:lpstr>春が旬の野菜はどれでしょう？</vt:lpstr>
      <vt:lpstr>答え　 ③ たけのこ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食べ物クイズに 挑戦！②</dc:title>
  <dc:creator>鈴木 美希</dc:creator>
  <cp:lastModifiedBy>ノートパソコン 5</cp:lastModifiedBy>
  <cp:revision>48</cp:revision>
  <dcterms:created xsi:type="dcterms:W3CDTF">2024-07-31T02:46:19Z</dcterms:created>
  <dcterms:modified xsi:type="dcterms:W3CDTF">2025-12-23T06:45:33Z</dcterms:modified>
</cp:coreProperties>
</file>