
<file path=[Content_Types].xml><?xml version="1.0" encoding="utf-8"?>
<Types xmlns="http://schemas.openxmlformats.org/package/2006/content-types">
  <Default Extension="emf" ContentType="image/x-emf"/>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5" r:id="rId2"/>
    <p:sldId id="256" r:id="rId3"/>
    <p:sldId id="257" r:id="rId4"/>
    <p:sldId id="258" r:id="rId5"/>
    <p:sldId id="259" r:id="rId6"/>
    <p:sldId id="260" r:id="rId7"/>
    <p:sldId id="261" r:id="rId8"/>
    <p:sldId id="262" r:id="rId9"/>
    <p:sldId id="266" r:id="rId10"/>
    <p:sldId id="263" r:id="rId11"/>
    <p:sldId id="264" r:id="rId12"/>
    <p:sldId id="286" r:id="rId1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72779" autoAdjust="0"/>
  </p:normalViewPr>
  <p:slideViewPr>
    <p:cSldViewPr snapToGrid="0">
      <p:cViewPr varScale="1">
        <p:scale>
          <a:sx n="46" d="100"/>
          <a:sy n="46" d="100"/>
        </p:scale>
        <p:origin x="144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489B8-B48E-4F58-97FE-56942DD63BFF}" type="datetimeFigureOut">
              <a:rPr kumimoji="1" lang="ja-JP" altLang="en-US" smtClean="0"/>
              <a:t>2025/12/23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E348A-709E-4D90-8B1E-53038EE0B537}" type="slidenum">
              <a:rPr kumimoji="1" lang="ja-JP" altLang="en-US" smtClean="0"/>
              <a:t>‹#›</a:t>
            </a:fld>
            <a:endParaRPr kumimoji="1" lang="ja-JP" altLang="en-US"/>
          </a:p>
        </p:txBody>
      </p:sp>
    </p:spTree>
    <p:extLst>
      <p:ext uri="{BB962C8B-B14F-4D97-AF65-F5344CB8AC3E}">
        <p14:creationId xmlns:p14="http://schemas.microsoft.com/office/powerpoint/2010/main" val="7346357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今日は、学校給食週間にちなんで、給食の歴史ついてお話したいと思います。</a:t>
            </a:r>
          </a:p>
        </p:txBody>
      </p:sp>
      <p:sp>
        <p:nvSpPr>
          <p:cNvPr id="4" name="スライド番号プレースホルダー 3"/>
          <p:cNvSpPr>
            <a:spLocks noGrp="1"/>
          </p:cNvSpPr>
          <p:nvPr>
            <p:ph type="sldNum" sz="quarter" idx="10"/>
          </p:nvPr>
        </p:nvSpPr>
        <p:spPr/>
        <p:txBody>
          <a:bodyPr/>
          <a:lstStyle/>
          <a:p>
            <a:fld id="{B94E348A-709E-4D90-8B1E-53038EE0B537}" type="slidenum">
              <a:rPr kumimoji="1" lang="ja-JP" altLang="en-US" smtClean="0"/>
              <a:t>1</a:t>
            </a:fld>
            <a:endParaRPr kumimoji="1" lang="ja-JP" altLang="en-US"/>
          </a:p>
        </p:txBody>
      </p:sp>
    </p:spTree>
    <p:extLst>
      <p:ext uri="{BB962C8B-B14F-4D97-AF65-F5344CB8AC3E}">
        <p14:creationId xmlns:p14="http://schemas.microsoft.com/office/powerpoint/2010/main" val="3735720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１２月２４日は冬休み間近なので、</a:t>
            </a:r>
            <a:r>
              <a:rPr kumimoji="1" lang="en-US" altLang="ja-JP" sz="1200" kern="1200" dirty="0">
                <a:solidFill>
                  <a:schemeClr val="tx1"/>
                </a:solidFill>
                <a:effectLst/>
                <a:latin typeface="+mn-lt"/>
                <a:ea typeface="+mn-ea"/>
                <a:cs typeface="+mn-cs"/>
              </a:rPr>
              <a:t>1</a:t>
            </a:r>
            <a:r>
              <a:rPr kumimoji="1" lang="ja-JP" altLang="en-US" sz="1200" kern="1200" dirty="0">
                <a:solidFill>
                  <a:schemeClr val="tx1"/>
                </a:solidFill>
                <a:effectLst/>
                <a:latin typeface="+mn-lt"/>
                <a:ea typeface="+mn-ea"/>
                <a:cs typeface="+mn-cs"/>
              </a:rPr>
              <a:t>か月後の１月２４日が「給食記念の日」となりました。</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そこで、その週を全国学校給食週間としています。</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E348A-709E-4D90-8B1E-53038EE0B537}" type="slidenum">
              <a:rPr kumimoji="1" lang="ja-JP" altLang="en-US" smtClean="0"/>
              <a:t>10</a:t>
            </a:fld>
            <a:endParaRPr kumimoji="1" lang="ja-JP" altLang="en-US"/>
          </a:p>
        </p:txBody>
      </p:sp>
    </p:spTree>
    <p:extLst>
      <p:ext uri="{BB962C8B-B14F-4D97-AF65-F5344CB8AC3E}">
        <p14:creationId xmlns:p14="http://schemas.microsoft.com/office/powerpoint/2010/main" val="2236655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学校給食の歩みが分かりましたか？</a:t>
            </a:r>
            <a:endParaRPr kumimoji="1" lang="en-US" altLang="ja-JP" dirty="0"/>
          </a:p>
          <a:p>
            <a:r>
              <a:rPr kumimoji="1" lang="ja-JP" altLang="en-US" dirty="0"/>
              <a:t>学校給食は、たくさんの人々のおかげで作られています。</a:t>
            </a:r>
            <a:endParaRPr kumimoji="1" lang="en-US" altLang="ja-JP" dirty="0"/>
          </a:p>
          <a:p>
            <a:r>
              <a:rPr kumimoji="1" lang="ja-JP" altLang="en-US" dirty="0"/>
              <a:t>この機会に、普段何気なく食べている学校給食や食事について考えてみましょう。</a:t>
            </a:r>
            <a:endParaRPr kumimoji="1" lang="en-US" altLang="ja-JP" dirty="0"/>
          </a:p>
          <a:p>
            <a:r>
              <a:rPr kumimoji="1" lang="ja-JP" altLang="en-US" dirty="0"/>
              <a:t>おうちの人の子どもの頃の給食や食べ物の話を聞いてみましょう。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B94E348A-709E-4D90-8B1E-53038EE0B537}" type="slidenum">
              <a:rPr kumimoji="1" lang="ja-JP" altLang="en-US" smtClean="0"/>
              <a:t>11</a:t>
            </a:fld>
            <a:endParaRPr kumimoji="1" lang="ja-JP" altLang="en-US"/>
          </a:p>
        </p:txBody>
      </p:sp>
    </p:spTree>
    <p:extLst>
      <p:ext uri="{BB962C8B-B14F-4D97-AF65-F5344CB8AC3E}">
        <p14:creationId xmlns:p14="http://schemas.microsoft.com/office/powerpoint/2010/main" val="1376371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そして、給食は、毎日みなさんが笑顔で健康に過ごせるように、みんなで力を合わせて作っています。ぜひ、感謝の気持ちで味わって食べてもらえたら嬉しいです。</a:t>
            </a:r>
          </a:p>
        </p:txBody>
      </p:sp>
      <p:sp>
        <p:nvSpPr>
          <p:cNvPr id="4" name="スライド番号プレースホルダー 3"/>
          <p:cNvSpPr>
            <a:spLocks noGrp="1"/>
          </p:cNvSpPr>
          <p:nvPr>
            <p:ph type="sldNum" sz="quarter" idx="10"/>
          </p:nvPr>
        </p:nvSpPr>
        <p:spPr/>
        <p:txBody>
          <a:bodyPr/>
          <a:lstStyle/>
          <a:p>
            <a:fld id="{B94E348A-709E-4D90-8B1E-53038EE0B537}" type="slidenum">
              <a:rPr kumimoji="1" lang="ja-JP" altLang="en-US" smtClean="0"/>
              <a:t>12</a:t>
            </a:fld>
            <a:endParaRPr kumimoji="1" lang="ja-JP" altLang="en-US"/>
          </a:p>
        </p:txBody>
      </p:sp>
    </p:spTree>
    <p:extLst>
      <p:ext uri="{BB962C8B-B14F-4D97-AF65-F5344CB8AC3E}">
        <p14:creationId xmlns:p14="http://schemas.microsoft.com/office/powerpoint/2010/main" val="3464184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きゅうしょくのれきし</a:t>
            </a:r>
            <a:endParaRPr kumimoji="1" lang="en-US" altLang="ja-JP" dirty="0"/>
          </a:p>
          <a:p>
            <a:r>
              <a:rPr kumimoji="1" lang="ja-JP" altLang="en-US" dirty="0"/>
              <a:t>日本で最初に学校給食が始まったのは、明治２２年、山形県の忠愛小学校と言われています。</a:t>
            </a:r>
          </a:p>
        </p:txBody>
      </p:sp>
      <p:sp>
        <p:nvSpPr>
          <p:cNvPr id="4" name="スライド番号プレースホルダー 3"/>
          <p:cNvSpPr>
            <a:spLocks noGrp="1"/>
          </p:cNvSpPr>
          <p:nvPr>
            <p:ph type="sldNum" sz="quarter" idx="10"/>
          </p:nvPr>
        </p:nvSpPr>
        <p:spPr/>
        <p:txBody>
          <a:bodyPr/>
          <a:lstStyle/>
          <a:p>
            <a:fld id="{B94E348A-709E-4D90-8B1E-53038EE0B537}" type="slidenum">
              <a:rPr kumimoji="1" lang="ja-JP" altLang="en-US" smtClean="0"/>
              <a:t>2</a:t>
            </a:fld>
            <a:endParaRPr kumimoji="1" lang="ja-JP" altLang="en-US"/>
          </a:p>
        </p:txBody>
      </p:sp>
    </p:spTree>
    <p:extLst>
      <p:ext uri="{BB962C8B-B14F-4D97-AF65-F5344CB8AC3E}">
        <p14:creationId xmlns:p14="http://schemas.microsoft.com/office/powerpoint/2010/main" val="237958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当時、</a:t>
            </a:r>
            <a:r>
              <a:rPr kumimoji="1" lang="ja-JP" altLang="ja-JP" sz="1200" kern="1200" dirty="0">
                <a:solidFill>
                  <a:schemeClr val="tx1"/>
                </a:solidFill>
                <a:effectLst/>
                <a:latin typeface="+mn-lt"/>
                <a:ea typeface="+mn-ea"/>
                <a:cs typeface="+mn-cs"/>
              </a:rPr>
              <a:t>家が貧しくて、お昼のお弁当を持ってこられなくて困っている子どもたちに、この小学校を建てたお坊さんがお昼ご飯を作って食べさせたそうです。</a:t>
            </a:r>
            <a:r>
              <a:rPr kumimoji="1" lang="ja-JP" altLang="en-US" sz="1200" kern="1200" dirty="0">
                <a:solidFill>
                  <a:schemeClr val="tx1"/>
                </a:solidFill>
                <a:effectLst/>
                <a:latin typeface="+mn-lt"/>
                <a:ea typeface="+mn-ea"/>
                <a:cs typeface="+mn-cs"/>
              </a:rPr>
              <a:t>これが、学校給食がはじまりです。</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E348A-709E-4D90-8B1E-53038EE0B537}" type="slidenum">
              <a:rPr kumimoji="1" lang="ja-JP" altLang="en-US" smtClean="0"/>
              <a:t>3</a:t>
            </a:fld>
            <a:endParaRPr kumimoji="1" lang="ja-JP" altLang="en-US"/>
          </a:p>
        </p:txBody>
      </p:sp>
    </p:spTree>
    <p:extLst>
      <p:ext uri="{BB962C8B-B14F-4D97-AF65-F5344CB8AC3E}">
        <p14:creationId xmlns:p14="http://schemas.microsoft.com/office/powerpoint/2010/main" val="833998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どんな給食だったの</a:t>
            </a:r>
            <a:r>
              <a:rPr kumimoji="1" lang="ja-JP" altLang="en-US" sz="1200" kern="1200" dirty="0">
                <a:solidFill>
                  <a:schemeClr val="tx1"/>
                </a:solidFill>
                <a:effectLst/>
                <a:latin typeface="+mn-lt"/>
                <a:ea typeface="+mn-ea"/>
                <a:cs typeface="+mn-cs"/>
              </a:rPr>
              <a:t>か</a:t>
            </a:r>
            <a:r>
              <a:rPr kumimoji="1" lang="ja-JP" altLang="ja-JP" sz="1200" kern="1200" dirty="0">
                <a:solidFill>
                  <a:schemeClr val="tx1"/>
                </a:solidFill>
                <a:effectLst/>
                <a:latin typeface="+mn-lt"/>
                <a:ea typeface="+mn-ea"/>
                <a:cs typeface="+mn-cs"/>
              </a:rPr>
              <a:t>というと、おにぎり・鮭の塩焼き・つけもの</a:t>
            </a:r>
            <a:r>
              <a:rPr kumimoji="1" lang="ja-JP" altLang="en-US" sz="1200" kern="1200" dirty="0">
                <a:solidFill>
                  <a:schemeClr val="tx1"/>
                </a:solidFill>
                <a:effectLst/>
                <a:latin typeface="+mn-lt"/>
                <a:ea typeface="+mn-ea"/>
                <a:cs typeface="+mn-cs"/>
              </a:rPr>
              <a:t>・みそ汁</a:t>
            </a:r>
            <a:r>
              <a:rPr kumimoji="1" lang="ja-JP" altLang="ja-JP" sz="1200" kern="1200" dirty="0">
                <a:solidFill>
                  <a:schemeClr val="tx1"/>
                </a:solidFill>
                <a:effectLst/>
                <a:latin typeface="+mn-lt"/>
                <a:ea typeface="+mn-ea"/>
                <a:cs typeface="+mn-cs"/>
              </a:rPr>
              <a:t>といった</a:t>
            </a:r>
            <a:r>
              <a:rPr kumimoji="1" lang="ja-JP" altLang="en-US" sz="1200" kern="1200" dirty="0">
                <a:solidFill>
                  <a:schemeClr val="tx1"/>
                </a:solidFill>
                <a:effectLst/>
                <a:latin typeface="+mn-lt"/>
                <a:ea typeface="+mn-ea"/>
                <a:cs typeface="+mn-cs"/>
              </a:rPr>
              <a:t>簡単</a:t>
            </a:r>
            <a:r>
              <a:rPr kumimoji="1" lang="ja-JP" altLang="ja-JP" sz="1200" kern="1200" dirty="0">
                <a:solidFill>
                  <a:schemeClr val="tx1"/>
                </a:solidFill>
                <a:effectLst/>
                <a:latin typeface="+mn-lt"/>
                <a:ea typeface="+mn-ea"/>
                <a:cs typeface="+mn-cs"/>
              </a:rPr>
              <a:t>なものだったようです。</a:t>
            </a:r>
          </a:p>
        </p:txBody>
      </p:sp>
      <p:sp>
        <p:nvSpPr>
          <p:cNvPr id="4" name="スライド番号プレースホルダー 3"/>
          <p:cNvSpPr>
            <a:spLocks noGrp="1"/>
          </p:cNvSpPr>
          <p:nvPr>
            <p:ph type="sldNum" sz="quarter" idx="10"/>
          </p:nvPr>
        </p:nvSpPr>
        <p:spPr/>
        <p:txBody>
          <a:bodyPr/>
          <a:lstStyle/>
          <a:p>
            <a:fld id="{B94E348A-709E-4D90-8B1E-53038EE0B537}" type="slidenum">
              <a:rPr kumimoji="1" lang="ja-JP" altLang="en-US" smtClean="0"/>
              <a:t>4</a:t>
            </a:fld>
            <a:endParaRPr kumimoji="1" lang="ja-JP" altLang="en-US"/>
          </a:p>
        </p:txBody>
      </p:sp>
    </p:spTree>
    <p:extLst>
      <p:ext uri="{BB962C8B-B14F-4D97-AF65-F5344CB8AC3E}">
        <p14:creationId xmlns:p14="http://schemas.microsoft.com/office/powerpoint/2010/main" val="1050816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忠愛小学校は、現在の山形県鶴岡市にありました。</a:t>
            </a:r>
            <a:endParaRPr kumimoji="1" lang="en-US" altLang="ja-JP" dirty="0"/>
          </a:p>
          <a:p>
            <a:r>
              <a:rPr kumimoji="1" lang="ja-JP" altLang="en-US" dirty="0"/>
              <a:t>今はその小学校があった所に「給食発祥の地」、つまり給食が始まったところ、という意味のことが書かれた記念碑が建てられています。</a:t>
            </a:r>
            <a:endParaRPr kumimoji="1" lang="en-US" altLang="ja-JP" dirty="0"/>
          </a:p>
          <a:p>
            <a:r>
              <a:rPr kumimoji="1" lang="ja-JP" altLang="en-US" dirty="0"/>
              <a:t>山形県から始まった給食は、子ども達のためによいことが認められ、日本全国に広まっていきました。</a:t>
            </a:r>
          </a:p>
        </p:txBody>
      </p:sp>
      <p:sp>
        <p:nvSpPr>
          <p:cNvPr id="4" name="スライド番号プレースホルダー 3"/>
          <p:cNvSpPr>
            <a:spLocks noGrp="1"/>
          </p:cNvSpPr>
          <p:nvPr>
            <p:ph type="sldNum" sz="quarter" idx="10"/>
          </p:nvPr>
        </p:nvSpPr>
        <p:spPr/>
        <p:txBody>
          <a:bodyPr/>
          <a:lstStyle/>
          <a:p>
            <a:fld id="{B94E348A-709E-4D90-8B1E-53038EE0B537}" type="slidenum">
              <a:rPr kumimoji="1" lang="ja-JP" altLang="en-US" smtClean="0"/>
              <a:t>5</a:t>
            </a:fld>
            <a:endParaRPr kumimoji="1" lang="ja-JP" altLang="en-US"/>
          </a:p>
        </p:txBody>
      </p:sp>
    </p:spTree>
    <p:extLst>
      <p:ext uri="{BB962C8B-B14F-4D97-AF65-F5344CB8AC3E}">
        <p14:creationId xmlns:p14="http://schemas.microsoft.com/office/powerpoint/2010/main" val="1465318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その後、続いてきた給食も、昭和</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年頃から第二次世界大戦が激しくなってきて</a:t>
            </a:r>
            <a:r>
              <a:rPr kumimoji="1" lang="ja-JP" altLang="en-US" sz="1200" kern="1200" dirty="0">
                <a:solidFill>
                  <a:schemeClr val="tx1"/>
                </a:solidFill>
                <a:effectLst/>
                <a:latin typeface="+mn-lt"/>
                <a:ea typeface="+mn-ea"/>
                <a:cs typeface="+mn-cs"/>
              </a:rPr>
              <a:t>食べるもの</a:t>
            </a:r>
            <a:r>
              <a:rPr kumimoji="1" lang="ja-JP" altLang="ja-JP" sz="1200" kern="1200" dirty="0">
                <a:solidFill>
                  <a:schemeClr val="tx1"/>
                </a:solidFill>
                <a:effectLst/>
                <a:latin typeface="+mn-lt"/>
                <a:ea typeface="+mn-ea"/>
                <a:cs typeface="+mn-cs"/>
              </a:rPr>
              <a:t>がなくなり、給食も続けることができなくなってしまい</a:t>
            </a:r>
            <a:r>
              <a:rPr kumimoji="1" lang="ja-JP" altLang="en-US" sz="1200" kern="1200" dirty="0">
                <a:solidFill>
                  <a:schemeClr val="tx1"/>
                </a:solidFill>
                <a:effectLst/>
                <a:latin typeface="+mn-lt"/>
                <a:ea typeface="+mn-ea"/>
                <a:cs typeface="+mn-cs"/>
              </a:rPr>
              <a:t>ました。</a:t>
            </a:r>
            <a:endParaRPr kumimoji="1" lang="ja-JP" altLang="en-US" dirty="0"/>
          </a:p>
        </p:txBody>
      </p:sp>
      <p:sp>
        <p:nvSpPr>
          <p:cNvPr id="4" name="スライド番号プレースホルダー 3"/>
          <p:cNvSpPr>
            <a:spLocks noGrp="1"/>
          </p:cNvSpPr>
          <p:nvPr>
            <p:ph type="sldNum" sz="quarter" idx="10"/>
          </p:nvPr>
        </p:nvSpPr>
        <p:spPr/>
        <p:txBody>
          <a:bodyPr/>
          <a:lstStyle/>
          <a:p>
            <a:fld id="{B94E348A-709E-4D90-8B1E-53038EE0B537}" type="slidenum">
              <a:rPr kumimoji="1" lang="ja-JP" altLang="en-US" smtClean="0"/>
              <a:t>6</a:t>
            </a:fld>
            <a:endParaRPr kumimoji="1" lang="ja-JP" altLang="en-US"/>
          </a:p>
        </p:txBody>
      </p:sp>
    </p:spTree>
    <p:extLst>
      <p:ext uri="{BB962C8B-B14F-4D97-AF65-F5344CB8AC3E}">
        <p14:creationId xmlns:p14="http://schemas.microsoft.com/office/powerpoint/2010/main" val="1360287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その</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年後</a:t>
            </a:r>
            <a:r>
              <a:rPr kumimoji="1" lang="ja-JP" altLang="en-US" sz="1200" kern="1200" dirty="0">
                <a:solidFill>
                  <a:schemeClr val="tx1"/>
                </a:solidFill>
                <a:effectLst/>
                <a:latin typeface="+mn-lt"/>
                <a:ea typeface="+mn-ea"/>
                <a:cs typeface="+mn-cs"/>
              </a:rPr>
              <a:t>の昭和２０年８月に</a:t>
            </a:r>
            <a:r>
              <a:rPr kumimoji="1" lang="ja-JP" altLang="ja-JP" sz="1200" kern="1200" dirty="0">
                <a:solidFill>
                  <a:schemeClr val="tx1"/>
                </a:solidFill>
                <a:effectLst/>
                <a:latin typeface="+mn-lt"/>
                <a:ea typeface="+mn-ea"/>
                <a:cs typeface="+mn-cs"/>
              </a:rPr>
              <a:t>戦争は終わりましたが、日本中の子どもたちはやせ衰え、いつもおなかをすかせていました。栄養失調で亡くなる子どももいました。</a:t>
            </a:r>
            <a:r>
              <a:rPr kumimoji="1" lang="ja-JP" altLang="en-US" sz="1200" kern="1200" dirty="0">
                <a:solidFill>
                  <a:schemeClr val="tx1"/>
                </a:solidFill>
                <a:effectLst/>
                <a:latin typeface="+mn-lt"/>
                <a:ea typeface="+mn-ea"/>
                <a:cs typeface="+mn-cs"/>
              </a:rPr>
              <a:t>食べるものといえば、さつまいもやご飯粒がほんの少し入った「おかゆ」等でした。</a:t>
            </a:r>
            <a:endParaRPr kumimoji="1" lang="ja-JP" altLang="en-US" dirty="0"/>
          </a:p>
        </p:txBody>
      </p:sp>
      <p:sp>
        <p:nvSpPr>
          <p:cNvPr id="4" name="スライド番号プレースホルダー 3"/>
          <p:cNvSpPr>
            <a:spLocks noGrp="1"/>
          </p:cNvSpPr>
          <p:nvPr>
            <p:ph type="sldNum" sz="quarter" idx="10"/>
          </p:nvPr>
        </p:nvSpPr>
        <p:spPr/>
        <p:txBody>
          <a:bodyPr/>
          <a:lstStyle/>
          <a:p>
            <a:fld id="{B94E348A-709E-4D90-8B1E-53038EE0B537}" type="slidenum">
              <a:rPr kumimoji="1" lang="ja-JP" altLang="en-US" smtClean="0"/>
              <a:t>7</a:t>
            </a:fld>
            <a:endParaRPr kumimoji="1" lang="ja-JP" altLang="en-US"/>
          </a:p>
        </p:txBody>
      </p:sp>
    </p:spTree>
    <p:extLst>
      <p:ext uri="{BB962C8B-B14F-4D97-AF65-F5344CB8AC3E}">
        <p14:creationId xmlns:p14="http://schemas.microsoft.com/office/powerpoint/2010/main" val="3227428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昭和２１年、日本の</a:t>
            </a:r>
            <a:r>
              <a:rPr kumimoji="1" lang="ja-JP" altLang="ja-JP" sz="1200" kern="1200" dirty="0">
                <a:solidFill>
                  <a:schemeClr val="tx1"/>
                </a:solidFill>
                <a:effectLst/>
                <a:latin typeface="+mn-lt"/>
                <a:ea typeface="+mn-ea"/>
                <a:cs typeface="+mn-cs"/>
              </a:rPr>
              <a:t>子どもたちを助けようと、世界の国々から脱脂粉乳や小麦粉</a:t>
            </a:r>
            <a:r>
              <a:rPr kumimoji="1" lang="ja-JP" altLang="en-US" sz="1200" kern="1200" dirty="0">
                <a:solidFill>
                  <a:schemeClr val="tx1"/>
                </a:solidFill>
                <a:effectLst/>
                <a:latin typeface="+mn-lt"/>
                <a:ea typeface="+mn-ea"/>
                <a:cs typeface="+mn-cs"/>
              </a:rPr>
              <a:t>や缶詰</a:t>
            </a:r>
            <a:r>
              <a:rPr kumimoji="1" lang="ja-JP" altLang="ja-JP" sz="1200" kern="1200" dirty="0">
                <a:solidFill>
                  <a:schemeClr val="tx1"/>
                </a:solidFill>
                <a:effectLst/>
                <a:latin typeface="+mn-lt"/>
                <a:ea typeface="+mn-ea"/>
                <a:cs typeface="+mn-cs"/>
              </a:rPr>
              <a:t>などがたくさん送られてきました。</a:t>
            </a:r>
            <a:r>
              <a:rPr kumimoji="1" lang="ja-JP" altLang="en-US" sz="1200" kern="1200" dirty="0">
                <a:solidFill>
                  <a:schemeClr val="tx1"/>
                </a:solidFill>
                <a:effectLst/>
                <a:latin typeface="+mn-lt"/>
                <a:ea typeface="+mn-ea"/>
                <a:cs typeface="+mn-cs"/>
              </a:rPr>
              <a:t>これらの食べ物を利用して、再び給食が始まることになりました。</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E348A-709E-4D90-8B1E-53038EE0B537}" type="slidenum">
              <a:rPr kumimoji="1" lang="ja-JP" altLang="en-US" smtClean="0"/>
              <a:t>8</a:t>
            </a:fld>
            <a:endParaRPr kumimoji="1" lang="ja-JP" altLang="en-US"/>
          </a:p>
        </p:txBody>
      </p:sp>
    </p:spTree>
    <p:extLst>
      <p:ext uri="{BB962C8B-B14F-4D97-AF65-F5344CB8AC3E}">
        <p14:creationId xmlns:p14="http://schemas.microsoft.com/office/powerpoint/2010/main" val="3647218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戦争によって中止されていた給食も、昭和２１年</a:t>
            </a:r>
            <a:r>
              <a:rPr kumimoji="1" lang="en-US" altLang="ja-JP" sz="1200" kern="1200" dirty="0">
                <a:solidFill>
                  <a:schemeClr val="tx1"/>
                </a:solidFill>
                <a:effectLst/>
                <a:latin typeface="+mn-lt"/>
                <a:ea typeface="+mn-ea"/>
                <a:cs typeface="+mn-cs"/>
              </a:rPr>
              <a:t>12</a:t>
            </a:r>
            <a:r>
              <a:rPr kumimoji="1" lang="ja-JP" altLang="en-US" sz="1200" kern="1200" dirty="0">
                <a:solidFill>
                  <a:schemeClr val="tx1"/>
                </a:solidFill>
                <a:effectLst/>
                <a:latin typeface="+mn-lt"/>
                <a:ea typeface="+mn-ea"/>
                <a:cs typeface="+mn-cs"/>
              </a:rPr>
              <a:t>月２４日に東京、神奈川、千葉で再び作られるようになりました。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B94E348A-709E-4D90-8B1E-53038EE0B537}" type="slidenum">
              <a:rPr kumimoji="1" lang="ja-JP" altLang="en-US" smtClean="0"/>
              <a:t>9</a:t>
            </a:fld>
            <a:endParaRPr kumimoji="1" lang="ja-JP" altLang="en-US"/>
          </a:p>
        </p:txBody>
      </p:sp>
    </p:spTree>
    <p:extLst>
      <p:ext uri="{BB962C8B-B14F-4D97-AF65-F5344CB8AC3E}">
        <p14:creationId xmlns:p14="http://schemas.microsoft.com/office/powerpoint/2010/main" val="1561373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CD8C932-A541-4CCD-A517-13F011EC5D88}" type="datetimeFigureOut">
              <a:rPr kumimoji="1" lang="ja-JP" altLang="en-US" smtClean="0"/>
              <a:t>2025/12/23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1790D98-E196-4DBD-A575-8EEBE03F1E38}" type="slidenum">
              <a:rPr kumimoji="1" lang="ja-JP" altLang="en-US" smtClean="0"/>
              <a:t>‹#›</a:t>
            </a:fld>
            <a:endParaRPr kumimoji="1" lang="ja-JP" altLang="en-US"/>
          </a:p>
        </p:txBody>
      </p:sp>
    </p:spTree>
    <p:extLst>
      <p:ext uri="{BB962C8B-B14F-4D97-AF65-F5344CB8AC3E}">
        <p14:creationId xmlns:p14="http://schemas.microsoft.com/office/powerpoint/2010/main" val="183525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CD8C932-A541-4CCD-A517-13F011EC5D88}" type="datetimeFigureOut">
              <a:rPr kumimoji="1" lang="ja-JP" altLang="en-US" smtClean="0"/>
              <a:t>2025/12/23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1790D98-E196-4DBD-A575-8EEBE03F1E38}" type="slidenum">
              <a:rPr kumimoji="1" lang="ja-JP" altLang="en-US" smtClean="0"/>
              <a:t>‹#›</a:t>
            </a:fld>
            <a:endParaRPr kumimoji="1" lang="ja-JP" altLang="en-US"/>
          </a:p>
        </p:txBody>
      </p:sp>
    </p:spTree>
    <p:extLst>
      <p:ext uri="{BB962C8B-B14F-4D97-AF65-F5344CB8AC3E}">
        <p14:creationId xmlns:p14="http://schemas.microsoft.com/office/powerpoint/2010/main" val="506283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CD8C932-A541-4CCD-A517-13F011EC5D88}" type="datetimeFigureOut">
              <a:rPr kumimoji="1" lang="ja-JP" altLang="en-US" smtClean="0"/>
              <a:t>2025/12/23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1790D98-E196-4DBD-A575-8EEBE03F1E38}" type="slidenum">
              <a:rPr kumimoji="1" lang="ja-JP" altLang="en-US" smtClean="0"/>
              <a:t>‹#›</a:t>
            </a:fld>
            <a:endParaRPr kumimoji="1" lang="ja-JP" altLang="en-US"/>
          </a:p>
        </p:txBody>
      </p:sp>
    </p:spTree>
    <p:extLst>
      <p:ext uri="{BB962C8B-B14F-4D97-AF65-F5344CB8AC3E}">
        <p14:creationId xmlns:p14="http://schemas.microsoft.com/office/powerpoint/2010/main" val="236021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CD8C932-A541-4CCD-A517-13F011EC5D88}" type="datetimeFigureOut">
              <a:rPr kumimoji="1" lang="ja-JP" altLang="en-US" smtClean="0"/>
              <a:t>2025/12/23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1790D98-E196-4DBD-A575-8EEBE03F1E38}" type="slidenum">
              <a:rPr kumimoji="1" lang="ja-JP" altLang="en-US" smtClean="0"/>
              <a:t>‹#›</a:t>
            </a:fld>
            <a:endParaRPr kumimoji="1" lang="ja-JP" altLang="en-US"/>
          </a:p>
        </p:txBody>
      </p:sp>
    </p:spTree>
    <p:extLst>
      <p:ext uri="{BB962C8B-B14F-4D97-AF65-F5344CB8AC3E}">
        <p14:creationId xmlns:p14="http://schemas.microsoft.com/office/powerpoint/2010/main" val="4190753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CD8C932-A541-4CCD-A517-13F011EC5D88}" type="datetimeFigureOut">
              <a:rPr kumimoji="1" lang="ja-JP" altLang="en-US" smtClean="0"/>
              <a:t>2025/12/23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1790D98-E196-4DBD-A575-8EEBE03F1E38}" type="slidenum">
              <a:rPr kumimoji="1" lang="ja-JP" altLang="en-US" smtClean="0"/>
              <a:t>‹#›</a:t>
            </a:fld>
            <a:endParaRPr kumimoji="1" lang="ja-JP" altLang="en-US"/>
          </a:p>
        </p:txBody>
      </p:sp>
    </p:spTree>
    <p:extLst>
      <p:ext uri="{BB962C8B-B14F-4D97-AF65-F5344CB8AC3E}">
        <p14:creationId xmlns:p14="http://schemas.microsoft.com/office/powerpoint/2010/main" val="3267338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CD8C932-A541-4CCD-A517-13F011EC5D88}" type="datetimeFigureOut">
              <a:rPr kumimoji="1" lang="ja-JP" altLang="en-US" smtClean="0"/>
              <a:t>2025/12/23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1790D98-E196-4DBD-A575-8EEBE03F1E38}" type="slidenum">
              <a:rPr kumimoji="1" lang="ja-JP" altLang="en-US" smtClean="0"/>
              <a:t>‹#›</a:t>
            </a:fld>
            <a:endParaRPr kumimoji="1" lang="ja-JP" altLang="en-US"/>
          </a:p>
        </p:txBody>
      </p:sp>
    </p:spTree>
    <p:extLst>
      <p:ext uri="{BB962C8B-B14F-4D97-AF65-F5344CB8AC3E}">
        <p14:creationId xmlns:p14="http://schemas.microsoft.com/office/powerpoint/2010/main" val="594054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CD8C932-A541-4CCD-A517-13F011EC5D88}" type="datetimeFigureOut">
              <a:rPr kumimoji="1" lang="ja-JP" altLang="en-US" smtClean="0"/>
              <a:t>2025/12/23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1790D98-E196-4DBD-A575-8EEBE03F1E38}" type="slidenum">
              <a:rPr kumimoji="1" lang="ja-JP" altLang="en-US" smtClean="0"/>
              <a:t>‹#›</a:t>
            </a:fld>
            <a:endParaRPr kumimoji="1" lang="ja-JP" altLang="en-US"/>
          </a:p>
        </p:txBody>
      </p:sp>
    </p:spTree>
    <p:extLst>
      <p:ext uri="{BB962C8B-B14F-4D97-AF65-F5344CB8AC3E}">
        <p14:creationId xmlns:p14="http://schemas.microsoft.com/office/powerpoint/2010/main" val="3873726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CD8C932-A541-4CCD-A517-13F011EC5D88}" type="datetimeFigureOut">
              <a:rPr kumimoji="1" lang="ja-JP" altLang="en-US" smtClean="0"/>
              <a:t>2025/12/23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1790D98-E196-4DBD-A575-8EEBE03F1E38}" type="slidenum">
              <a:rPr kumimoji="1" lang="ja-JP" altLang="en-US" smtClean="0"/>
              <a:t>‹#›</a:t>
            </a:fld>
            <a:endParaRPr kumimoji="1" lang="ja-JP" altLang="en-US"/>
          </a:p>
        </p:txBody>
      </p:sp>
    </p:spTree>
    <p:extLst>
      <p:ext uri="{BB962C8B-B14F-4D97-AF65-F5344CB8AC3E}">
        <p14:creationId xmlns:p14="http://schemas.microsoft.com/office/powerpoint/2010/main" val="3500888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CD8C932-A541-4CCD-A517-13F011EC5D88}" type="datetimeFigureOut">
              <a:rPr kumimoji="1" lang="ja-JP" altLang="en-US" smtClean="0"/>
              <a:t>2025/12/23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1790D98-E196-4DBD-A575-8EEBE03F1E38}" type="slidenum">
              <a:rPr kumimoji="1" lang="ja-JP" altLang="en-US" smtClean="0"/>
              <a:t>‹#›</a:t>
            </a:fld>
            <a:endParaRPr kumimoji="1" lang="ja-JP" altLang="en-US"/>
          </a:p>
        </p:txBody>
      </p:sp>
    </p:spTree>
    <p:extLst>
      <p:ext uri="{BB962C8B-B14F-4D97-AF65-F5344CB8AC3E}">
        <p14:creationId xmlns:p14="http://schemas.microsoft.com/office/powerpoint/2010/main" val="729226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CD8C932-A541-4CCD-A517-13F011EC5D88}" type="datetimeFigureOut">
              <a:rPr kumimoji="1" lang="ja-JP" altLang="en-US" smtClean="0"/>
              <a:t>2025/12/23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1790D98-E196-4DBD-A575-8EEBE03F1E38}" type="slidenum">
              <a:rPr kumimoji="1" lang="ja-JP" altLang="en-US" smtClean="0"/>
              <a:t>‹#›</a:t>
            </a:fld>
            <a:endParaRPr kumimoji="1" lang="ja-JP" altLang="en-US"/>
          </a:p>
        </p:txBody>
      </p:sp>
    </p:spTree>
    <p:extLst>
      <p:ext uri="{BB962C8B-B14F-4D97-AF65-F5344CB8AC3E}">
        <p14:creationId xmlns:p14="http://schemas.microsoft.com/office/powerpoint/2010/main" val="3813142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CD8C932-A541-4CCD-A517-13F011EC5D88}" type="datetimeFigureOut">
              <a:rPr kumimoji="1" lang="ja-JP" altLang="en-US" smtClean="0"/>
              <a:t>2025/12/23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1790D98-E196-4DBD-A575-8EEBE03F1E38}" type="slidenum">
              <a:rPr kumimoji="1" lang="ja-JP" altLang="en-US" smtClean="0"/>
              <a:t>‹#›</a:t>
            </a:fld>
            <a:endParaRPr kumimoji="1" lang="ja-JP" altLang="en-US"/>
          </a:p>
        </p:txBody>
      </p:sp>
    </p:spTree>
    <p:extLst>
      <p:ext uri="{BB962C8B-B14F-4D97-AF65-F5344CB8AC3E}">
        <p14:creationId xmlns:p14="http://schemas.microsoft.com/office/powerpoint/2010/main" val="1217876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8C932-A541-4CCD-A517-13F011EC5D88}" type="datetimeFigureOut">
              <a:rPr kumimoji="1" lang="ja-JP" altLang="en-US" smtClean="0"/>
              <a:t>2025/12/23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90D98-E196-4DBD-A575-8EEBE03F1E38}" type="slidenum">
              <a:rPr kumimoji="1" lang="ja-JP" altLang="en-US" smtClean="0"/>
              <a:t>‹#›</a:t>
            </a:fld>
            <a:endParaRPr kumimoji="1" lang="ja-JP" altLang="en-US"/>
          </a:p>
        </p:txBody>
      </p:sp>
    </p:spTree>
    <p:extLst>
      <p:ext uri="{BB962C8B-B14F-4D97-AF65-F5344CB8AC3E}">
        <p14:creationId xmlns:p14="http://schemas.microsoft.com/office/powerpoint/2010/main" val="1930781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4.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6.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7.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8.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9.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0.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1.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2.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03225" y="1261760"/>
            <a:ext cx="11385549" cy="2116932"/>
          </a:xfrm>
        </p:spPr>
        <p:txBody>
          <a:bodyPr>
            <a:noAutofit/>
          </a:bodyPr>
          <a:lstStyle/>
          <a:p>
            <a:br>
              <a:rPr lang="en-US" altLang="ja-JP" sz="5400" dirty="0">
                <a:solidFill>
                  <a:srgbClr val="002060"/>
                </a:solidFill>
                <a:latin typeface="HGS創英角ﾎﾟｯﾌﾟ体" panose="040B0A00000000000000" pitchFamily="50" charset="-128"/>
                <a:ea typeface="HGS創英角ﾎﾟｯﾌﾟ体" panose="040B0A00000000000000" pitchFamily="50" charset="-128"/>
              </a:rPr>
            </a:br>
            <a:r>
              <a:rPr lang="ja-JP" altLang="en-US" sz="9600" dirty="0">
                <a:solidFill>
                  <a:srgbClr val="002060"/>
                </a:solidFill>
                <a:latin typeface="UD デジタル 教科書体 NK-R" panose="02020400000000000000" pitchFamily="18" charset="-128"/>
                <a:ea typeface="UD デジタル 教科書体 NK-R" panose="02020400000000000000" pitchFamily="18" charset="-128"/>
              </a:rPr>
              <a:t>「学校給食週間」</a:t>
            </a:r>
            <a:br>
              <a:rPr lang="en-US" altLang="ja-JP" sz="9600" dirty="0">
                <a:solidFill>
                  <a:srgbClr val="002060"/>
                </a:solidFill>
                <a:latin typeface="HGS創英角ﾎﾟｯﾌﾟ体" panose="040B0A00000000000000" pitchFamily="50" charset="-128"/>
                <a:ea typeface="HGS創英角ﾎﾟｯﾌﾟ体" panose="040B0A00000000000000" pitchFamily="50" charset="-128"/>
              </a:rPr>
            </a:br>
            <a:endParaRPr kumimoji="1" lang="ja-JP" altLang="en-US" sz="6600" dirty="0">
              <a:solidFill>
                <a:srgbClr val="002060"/>
              </a:solidFill>
              <a:latin typeface="HGS創英角ﾎﾟｯﾌﾟ体" panose="040B0A00000000000000" pitchFamily="50" charset="-128"/>
              <a:ea typeface="HGS創英角ﾎﾟｯﾌﾟ体" panose="040B0A00000000000000" pitchFamily="50" charset="-128"/>
            </a:endParaRPr>
          </a:p>
        </p:txBody>
      </p:sp>
      <p:pic>
        <p:nvPicPr>
          <p:cNvPr id="1026" name="図 2" descr="https://blogger.googleusercontent.com/img/b/R29vZ2xl/AVvXsEhNhf3GvHeI_QJTEZ4epfkpskcOmKDud-5nxvgXC7S0V5RYrw17Oy3BfjkXFAm_QkvOp7d2Q6h4rT7T96_69JOEYUpmKi6SiHrjJdzOfI-0ZD-hnhNd9UP-z1YwYSGfdmCYYCz15ZodBrQ/s800/kyusyoku_boy_gir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739" y="2351817"/>
            <a:ext cx="4599672"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図 3" descr="https://blogger.googleusercontent.com/img/b/R29vZ2xl/AVvXsEjBl8RFr-68jbNEdnO19q4s5EfXbnZatEbj-jMZY1_92G_DZnpOgiM13BZpDPyvTI2n7CxCMyMtRkvc8GKCmENkoAXvIIOVy70I-Nu1ZWFg6HbAWOEXfkpLDw0gbvZWxiEiKfSHOcqTBXzW/s800/job_kyusyoku_chouris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9119" y="1821078"/>
            <a:ext cx="3151495" cy="42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図 5" descr="https://blogger.googleusercontent.com/img/b/R29vZ2xl/AVvXsEi_en72FdF7F2ro14pkz00cJn85d7Xgq8fkn_V9NF9uVddCIzdrfd1FoIHzk0SHL-JdplcwSqM3ZvyhrlnLHAsv5KY5IDMYziIOFXOhTF61huSsTdsh_wAWZBj81FQVqQy4sMbs8GmvqYU/s800/food_eiyou4_vitami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77746" y="2928920"/>
            <a:ext cx="2459038" cy="262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a:extLst>
              <a:ext uri="{FF2B5EF4-FFF2-40B4-BE49-F238E27FC236}">
                <a16:creationId xmlns:a16="http://schemas.microsoft.com/office/drawing/2014/main" id="{0FA16A2E-6B19-B0B0-D380-F51ED7531365}"/>
              </a:ext>
            </a:extLst>
          </p:cNvPr>
          <p:cNvSpPr txBox="1"/>
          <p:nvPr/>
        </p:nvSpPr>
        <p:spPr>
          <a:xfrm>
            <a:off x="6691885" y="6245782"/>
            <a:ext cx="7897091" cy="461665"/>
          </a:xfrm>
          <a:prstGeom prst="rect">
            <a:avLst/>
          </a:prstGeom>
          <a:noFill/>
        </p:spPr>
        <p:txBody>
          <a:bodyPr wrap="square" rtlCol="0">
            <a:spAutoFit/>
          </a:bodyPr>
          <a:lstStyle/>
          <a:p>
            <a:r>
              <a:rPr kumimoji="1" lang="ja-JP" altLang="en-US" sz="2400" dirty="0">
                <a:latin typeface="UD デジタル 教科書体 NK-R" panose="02020400000000000000" pitchFamily="18" charset="-128"/>
                <a:ea typeface="UD デジタル 教科書体 NK-R" panose="02020400000000000000" pitchFamily="18" charset="-128"/>
              </a:rPr>
              <a:t>ナレーション：</a:t>
            </a:r>
            <a:r>
              <a:rPr kumimoji="1" lang="en-US" altLang="ja-JP" sz="2400" dirty="0">
                <a:latin typeface="UD デジタル 教科書体 NK-R" panose="02020400000000000000" pitchFamily="18" charset="-128"/>
                <a:ea typeface="UD デジタル 教科書体 NK-R" panose="02020400000000000000" pitchFamily="18" charset="-128"/>
              </a:rPr>
              <a:t>©</a:t>
            </a:r>
            <a:r>
              <a:rPr lang="ja-JP" altLang="en-US" sz="2400" dirty="0">
                <a:latin typeface="UD デジタル 教科書体 NK-R" panose="02020400000000000000" pitchFamily="18" charset="-128"/>
                <a:ea typeface="UD デジタル 教科書体 NK-R" panose="02020400000000000000" pitchFamily="18" charset="-128"/>
              </a:rPr>
              <a:t>音読さん　絵：いらすとや</a:t>
            </a:r>
            <a:endParaRPr kumimoji="1" lang="ja-JP" altLang="en-US" sz="2400" dirty="0">
              <a:latin typeface="UD デジタル 教科書体 NK-R" panose="02020400000000000000" pitchFamily="18" charset="-128"/>
              <a:ea typeface="UD デジタル 教科書体 NK-R" panose="02020400000000000000" pitchFamily="18" charset="-128"/>
            </a:endParaRPr>
          </a:p>
        </p:txBody>
      </p:sp>
      <p:pic>
        <p:nvPicPr>
          <p:cNvPr id="3" name="給食週間①">
            <a:hlinkClick r:id="" action="ppaction://media"/>
            <a:extLst>
              <a:ext uri="{FF2B5EF4-FFF2-40B4-BE49-F238E27FC236}">
                <a16:creationId xmlns:a16="http://schemas.microsoft.com/office/drawing/2014/main" id="{EF6AB0F7-35E9-D910-94B0-8C42D12EAFF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59167" y="73559"/>
            <a:ext cx="487363" cy="487363"/>
          </a:xfrm>
          <a:prstGeom prst="rect">
            <a:avLst/>
          </a:prstGeom>
        </p:spPr>
      </p:pic>
      <p:sp>
        <p:nvSpPr>
          <p:cNvPr id="5" name="テキスト ボックス 4">
            <a:extLst>
              <a:ext uri="{FF2B5EF4-FFF2-40B4-BE49-F238E27FC236}">
                <a16:creationId xmlns:a16="http://schemas.microsoft.com/office/drawing/2014/main" id="{0A331DFB-E7A8-369D-639D-9E4329AB5340}"/>
              </a:ext>
            </a:extLst>
          </p:cNvPr>
          <p:cNvSpPr txBox="1"/>
          <p:nvPr/>
        </p:nvSpPr>
        <p:spPr>
          <a:xfrm>
            <a:off x="2770909" y="419371"/>
            <a:ext cx="7481455" cy="707886"/>
          </a:xfrm>
          <a:prstGeom prst="rect">
            <a:avLst/>
          </a:prstGeom>
          <a:noFill/>
        </p:spPr>
        <p:txBody>
          <a:bodyPr wrap="square" rtlCol="0">
            <a:spAutoFit/>
          </a:bodyPr>
          <a:lstStyle/>
          <a:p>
            <a:r>
              <a:rPr kumimoji="1" lang="ja-JP" altLang="en-US" sz="4000" dirty="0">
                <a:latin typeface="UD デジタル 教科書体 NK-R" panose="02020400000000000000" pitchFamily="18" charset="-128"/>
                <a:ea typeface="UD デジタル 教科書体 NK-R" panose="02020400000000000000" pitchFamily="18" charset="-128"/>
              </a:rPr>
              <a:t>がっこう　きゅうしょく　しゅうかん</a:t>
            </a:r>
          </a:p>
        </p:txBody>
      </p:sp>
    </p:spTree>
    <p:extLst>
      <p:ext uri="{BB962C8B-B14F-4D97-AF65-F5344CB8AC3E}">
        <p14:creationId xmlns:p14="http://schemas.microsoft.com/office/powerpoint/2010/main" val="5786112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5"/>
          <a:srcRect r="-35"/>
          <a:stretch>
            <a:fillRect/>
          </a:stretch>
        </p:blipFill>
        <p:spPr>
          <a:xfrm>
            <a:off x="1790007" y="1"/>
            <a:ext cx="8933411" cy="6697734"/>
          </a:xfrm>
          <a:prstGeom prst="rect">
            <a:avLst/>
          </a:prstGeom>
        </p:spPr>
      </p:pic>
      <p:pic>
        <p:nvPicPr>
          <p:cNvPr id="2" name="給食週間１０">
            <a:hlinkClick r:id="" action="ppaction://media"/>
            <a:extLst>
              <a:ext uri="{FF2B5EF4-FFF2-40B4-BE49-F238E27FC236}">
                <a16:creationId xmlns:a16="http://schemas.microsoft.com/office/drawing/2014/main" id="{4BD3D6B3-96D4-9818-39F1-E4AFA7D705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9091" y="5802745"/>
            <a:ext cx="406400" cy="406400"/>
          </a:xfrm>
          <a:prstGeom prst="rect">
            <a:avLst/>
          </a:prstGeom>
        </p:spPr>
      </p:pic>
    </p:spTree>
    <p:extLst>
      <p:ext uri="{BB962C8B-B14F-4D97-AF65-F5344CB8AC3E}">
        <p14:creationId xmlns:p14="http://schemas.microsoft.com/office/powerpoint/2010/main" val="316451482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5"/>
          <a:stretch>
            <a:fillRect/>
          </a:stretch>
        </p:blipFill>
        <p:spPr>
          <a:xfrm rot="5400000">
            <a:off x="2579900" y="-1415109"/>
            <a:ext cx="6858000" cy="9688218"/>
          </a:xfrm>
          <a:prstGeom prst="rect">
            <a:avLst/>
          </a:prstGeom>
        </p:spPr>
      </p:pic>
      <p:pic>
        <p:nvPicPr>
          <p:cNvPr id="2" name="給食週間11">
            <a:hlinkClick r:id="" action="ppaction://media"/>
            <a:extLst>
              <a:ext uri="{FF2B5EF4-FFF2-40B4-BE49-F238E27FC236}">
                <a16:creationId xmlns:a16="http://schemas.microsoft.com/office/drawing/2014/main" id="{0C6401AE-A878-13C1-D8EA-A3D11E5985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6261100"/>
            <a:ext cx="487363" cy="487363"/>
          </a:xfrm>
          <a:prstGeom prst="rect">
            <a:avLst/>
          </a:prstGeom>
        </p:spPr>
      </p:pic>
    </p:spTree>
    <p:extLst>
      <p:ext uri="{BB962C8B-B14F-4D97-AF65-F5344CB8AC3E}">
        <p14:creationId xmlns:p14="http://schemas.microsoft.com/office/powerpoint/2010/main" val="390130101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図 4" descr="https://blogger.googleusercontent.com/img/b/R29vZ2xl/AVvXsEjTjLbKvJwj1t1GlTpWRh1bFB35mwqfViJNvSo6ZLCeUdSYp9keR7D10njJZvJr1UoOn1Mwq8_Of781Cm6TjJIm_EvvYhKrOhOovEzjUOQiR5n-t3qk-wsEPy7evOjWWdIqeKAU2kd746or/s800/drink_pack_milk_gir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364" y="1126442"/>
            <a:ext cx="4100944" cy="460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図 8" descr="https://blogger.googleusercontent.com/img/b/R29vZ2xl/AVvXsEj02atwef16pjXNcey9XJFdHyQywfnxdbrZc8vId5TdIvorwDyx9ySwNZa2kQEMMPSzXL-e-u5YTfT5NWq8er4axLRqv-8Pwuk4wnnk0NY3KmCeIaFllXV0qQmKxb5lUdB7lqBQvFYVKxI/s800/kyusyokugi_bo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6472" y="362425"/>
            <a:ext cx="3588328" cy="590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図 5" descr="https://blogger.googleusercontent.com/img/b/R29vZ2xl/AVvXsEi_en72FdF7F2ro14pkz00cJn85d7Xgq8fkn_V9NF9uVddCIzdrfd1FoIHzk0SHL-JdplcwSqM3ZvyhrlnLHAsv5KY5IDMYziIOFXOhTF61huSsTdsh_wAWZBj81FQVqQy4sMbs8GmvqYU/s800/food_eiyou4_vitami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01890" y="1549658"/>
            <a:ext cx="3302415" cy="353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給食週間１２">
            <a:hlinkClick r:id="" action="ppaction://media"/>
            <a:extLst>
              <a:ext uri="{FF2B5EF4-FFF2-40B4-BE49-F238E27FC236}">
                <a16:creationId xmlns:a16="http://schemas.microsoft.com/office/drawing/2014/main" id="{8CAD27A4-CA8D-C6DA-B4B7-BB3A05BD22F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97905" y="5780047"/>
            <a:ext cx="406400" cy="406400"/>
          </a:xfrm>
          <a:prstGeom prst="rect">
            <a:avLst/>
          </a:prstGeom>
        </p:spPr>
      </p:pic>
    </p:spTree>
    <p:extLst>
      <p:ext uri="{BB962C8B-B14F-4D97-AF65-F5344CB8AC3E}">
        <p14:creationId xmlns:p14="http://schemas.microsoft.com/office/powerpoint/2010/main" val="1841315834"/>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5"/>
          <a:stretch>
            <a:fillRect/>
          </a:stretch>
        </p:blipFill>
        <p:spPr>
          <a:xfrm rot="5400000">
            <a:off x="2676179" y="-1392962"/>
            <a:ext cx="6839641" cy="9662283"/>
          </a:xfrm>
          <a:prstGeom prst="rect">
            <a:avLst/>
          </a:prstGeom>
        </p:spPr>
      </p:pic>
      <p:pic>
        <p:nvPicPr>
          <p:cNvPr id="5" name="給食週間２">
            <a:hlinkClick r:id="" action="ppaction://media"/>
            <a:extLst>
              <a:ext uri="{FF2B5EF4-FFF2-40B4-BE49-F238E27FC236}">
                <a16:creationId xmlns:a16="http://schemas.microsoft.com/office/drawing/2014/main" id="{3E026EA5-19C9-9E55-DA14-0D714DB0BD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9091" y="5927436"/>
            <a:ext cx="406400" cy="406400"/>
          </a:xfrm>
          <a:prstGeom prst="rect">
            <a:avLst/>
          </a:prstGeom>
        </p:spPr>
      </p:pic>
    </p:spTree>
    <p:extLst>
      <p:ext uri="{BB962C8B-B14F-4D97-AF65-F5344CB8AC3E}">
        <p14:creationId xmlns:p14="http://schemas.microsoft.com/office/powerpoint/2010/main" val="285261272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5"/>
          <a:stretch>
            <a:fillRect/>
          </a:stretch>
        </p:blipFill>
        <p:spPr>
          <a:xfrm rot="5400000">
            <a:off x="2677065" y="-1390826"/>
            <a:ext cx="6837870" cy="9659782"/>
          </a:xfrm>
          <a:prstGeom prst="rect">
            <a:avLst/>
          </a:prstGeom>
        </p:spPr>
      </p:pic>
      <p:pic>
        <p:nvPicPr>
          <p:cNvPr id="2" name="給食週間３">
            <a:hlinkClick r:id="" action="ppaction://media"/>
            <a:extLst>
              <a:ext uri="{FF2B5EF4-FFF2-40B4-BE49-F238E27FC236}">
                <a16:creationId xmlns:a16="http://schemas.microsoft.com/office/drawing/2014/main" id="{B867F755-1803-316B-829C-9194830D35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03037" y="6243130"/>
            <a:ext cx="487363" cy="487363"/>
          </a:xfrm>
          <a:prstGeom prst="rect">
            <a:avLst/>
          </a:prstGeom>
        </p:spPr>
      </p:pic>
    </p:spTree>
    <p:extLst>
      <p:ext uri="{BB962C8B-B14F-4D97-AF65-F5344CB8AC3E}">
        <p14:creationId xmlns:p14="http://schemas.microsoft.com/office/powerpoint/2010/main" val="143830889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5"/>
          <a:stretch>
            <a:fillRect/>
          </a:stretch>
        </p:blipFill>
        <p:spPr>
          <a:xfrm rot="16200000">
            <a:off x="2438132" y="-1443237"/>
            <a:ext cx="6955971" cy="9842445"/>
          </a:xfrm>
          <a:prstGeom prst="rect">
            <a:avLst/>
          </a:prstGeom>
        </p:spPr>
      </p:pic>
      <p:pic>
        <p:nvPicPr>
          <p:cNvPr id="2" name="給食週間４">
            <a:hlinkClick r:id="" action="ppaction://media"/>
            <a:extLst>
              <a:ext uri="{FF2B5EF4-FFF2-40B4-BE49-F238E27FC236}">
                <a16:creationId xmlns:a16="http://schemas.microsoft.com/office/drawing/2014/main" id="{4F64E9CE-EB24-41B4-2681-301701DDB0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2328" y="5858164"/>
            <a:ext cx="406400" cy="406400"/>
          </a:xfrm>
          <a:prstGeom prst="rect">
            <a:avLst/>
          </a:prstGeom>
        </p:spPr>
      </p:pic>
    </p:spTree>
    <p:extLst>
      <p:ext uri="{BB962C8B-B14F-4D97-AF65-F5344CB8AC3E}">
        <p14:creationId xmlns:p14="http://schemas.microsoft.com/office/powerpoint/2010/main" val="43422378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5"/>
          <a:srcRect t="1438" r="4721"/>
          <a:stretch>
            <a:fillRect/>
          </a:stretch>
        </p:blipFill>
        <p:spPr>
          <a:xfrm rot="5400000">
            <a:off x="2701634" y="-1541173"/>
            <a:ext cx="6646865" cy="9729211"/>
          </a:xfrm>
          <a:prstGeom prst="rect">
            <a:avLst/>
          </a:prstGeom>
        </p:spPr>
      </p:pic>
      <p:pic>
        <p:nvPicPr>
          <p:cNvPr id="2" name="給食週間５">
            <a:hlinkClick r:id="" action="ppaction://media"/>
            <a:extLst>
              <a:ext uri="{FF2B5EF4-FFF2-40B4-BE49-F238E27FC236}">
                <a16:creationId xmlns:a16="http://schemas.microsoft.com/office/drawing/2014/main" id="{6E0ED97E-925D-F3F4-0C45-B5C6776F9B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7637" y="6159500"/>
            <a:ext cx="487363" cy="487363"/>
          </a:xfrm>
          <a:prstGeom prst="rect">
            <a:avLst/>
          </a:prstGeom>
        </p:spPr>
      </p:pic>
    </p:spTree>
    <p:extLst>
      <p:ext uri="{BB962C8B-B14F-4D97-AF65-F5344CB8AC3E}">
        <p14:creationId xmlns:p14="http://schemas.microsoft.com/office/powerpoint/2010/main" val="352485266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5"/>
          <a:srcRect t="1190"/>
          <a:stretch>
            <a:fillRect/>
          </a:stretch>
        </p:blipFill>
        <p:spPr>
          <a:xfrm rot="5400000">
            <a:off x="2638794" y="-1365168"/>
            <a:ext cx="6858001" cy="9588337"/>
          </a:xfrm>
          <a:prstGeom prst="rect">
            <a:avLst/>
          </a:prstGeom>
        </p:spPr>
      </p:pic>
      <p:pic>
        <p:nvPicPr>
          <p:cNvPr id="2" name="給食週間６">
            <a:hlinkClick r:id="" action="ppaction://media"/>
            <a:extLst>
              <a:ext uri="{FF2B5EF4-FFF2-40B4-BE49-F238E27FC236}">
                <a16:creationId xmlns:a16="http://schemas.microsoft.com/office/drawing/2014/main" id="{7C776211-2C0B-F423-C131-6EBE9A9DAD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2219" y="5955145"/>
            <a:ext cx="406400" cy="406400"/>
          </a:xfrm>
          <a:prstGeom prst="rect">
            <a:avLst/>
          </a:prstGeom>
        </p:spPr>
      </p:pic>
    </p:spTree>
    <p:extLst>
      <p:ext uri="{BB962C8B-B14F-4D97-AF65-F5344CB8AC3E}">
        <p14:creationId xmlns:p14="http://schemas.microsoft.com/office/powerpoint/2010/main" val="191112473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5"/>
          <a:srcRect t="5127"/>
          <a:stretch>
            <a:fillRect/>
          </a:stretch>
        </p:blipFill>
        <p:spPr>
          <a:xfrm rot="5400000">
            <a:off x="2317172" y="-1174173"/>
            <a:ext cx="6858000" cy="9206346"/>
          </a:xfrm>
          <a:prstGeom prst="rect">
            <a:avLst/>
          </a:prstGeom>
        </p:spPr>
      </p:pic>
      <p:pic>
        <p:nvPicPr>
          <p:cNvPr id="4" name="スライド　ぐぅ～">
            <a:hlinkClick r:id="" action="ppaction://media"/>
            <a:extLst>
              <a:ext uri="{FF2B5EF4-FFF2-40B4-BE49-F238E27FC236}">
                <a16:creationId xmlns:a16="http://schemas.microsoft.com/office/drawing/2014/main" id="{74353212-AF69-BADA-34D1-04277858E6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49345" y="5262995"/>
            <a:ext cx="898093" cy="898093"/>
          </a:xfrm>
          <a:prstGeom prst="rect">
            <a:avLst/>
          </a:prstGeom>
        </p:spPr>
      </p:pic>
    </p:spTree>
    <p:extLst>
      <p:ext uri="{BB962C8B-B14F-4D97-AF65-F5344CB8AC3E}">
        <p14:creationId xmlns:p14="http://schemas.microsoft.com/office/powerpoint/2010/main" val="17968106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5"/>
          <a:stretch>
            <a:fillRect/>
          </a:stretch>
        </p:blipFill>
        <p:spPr>
          <a:xfrm rot="5400000">
            <a:off x="2485769" y="-1422910"/>
            <a:ext cx="6858001" cy="9703821"/>
          </a:xfrm>
          <a:prstGeom prst="rect">
            <a:avLst/>
          </a:prstGeom>
        </p:spPr>
      </p:pic>
      <p:pic>
        <p:nvPicPr>
          <p:cNvPr id="4" name="給食週間８">
            <a:hlinkClick r:id="" action="ppaction://media"/>
            <a:extLst>
              <a:ext uri="{FF2B5EF4-FFF2-40B4-BE49-F238E27FC236}">
                <a16:creationId xmlns:a16="http://schemas.microsoft.com/office/drawing/2014/main" id="{807F9925-3BC1-04A9-74A7-B6CD1DFE30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6086475"/>
            <a:ext cx="406400" cy="406400"/>
          </a:xfrm>
          <a:prstGeom prst="rect">
            <a:avLst/>
          </a:prstGeom>
        </p:spPr>
      </p:pic>
    </p:spTree>
    <p:extLst>
      <p:ext uri="{BB962C8B-B14F-4D97-AF65-F5344CB8AC3E}">
        <p14:creationId xmlns:p14="http://schemas.microsoft.com/office/powerpoint/2010/main" val="281073880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5"/>
          <a:stretch>
            <a:fillRect/>
          </a:stretch>
        </p:blipFill>
        <p:spPr>
          <a:xfrm rot="5400000">
            <a:off x="2261110" y="-1422910"/>
            <a:ext cx="6858000" cy="9703820"/>
          </a:xfrm>
          <a:prstGeom prst="rect">
            <a:avLst/>
          </a:prstGeom>
        </p:spPr>
      </p:pic>
      <p:pic>
        <p:nvPicPr>
          <p:cNvPr id="2" name="給食週間９">
            <a:hlinkClick r:id="" action="ppaction://media"/>
            <a:extLst>
              <a:ext uri="{FF2B5EF4-FFF2-40B4-BE49-F238E27FC236}">
                <a16:creationId xmlns:a16="http://schemas.microsoft.com/office/drawing/2014/main" id="{2060CC28-1180-58D8-ACD4-49935BB238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5872018"/>
            <a:ext cx="406400" cy="406400"/>
          </a:xfrm>
          <a:prstGeom prst="rect">
            <a:avLst/>
          </a:prstGeom>
        </p:spPr>
      </p:pic>
    </p:spTree>
    <p:extLst>
      <p:ext uri="{BB962C8B-B14F-4D97-AF65-F5344CB8AC3E}">
        <p14:creationId xmlns:p14="http://schemas.microsoft.com/office/powerpoint/2010/main" val="35626572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497</Words>
  <Application>Microsoft Office PowerPoint</Application>
  <PresentationFormat>ワイド画面</PresentationFormat>
  <Paragraphs>34</Paragraphs>
  <Slides>12</Slides>
  <Notes>12</Notes>
  <HiddenSlides>0</HiddenSlides>
  <MMClips>12</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12</vt:i4>
      </vt:variant>
    </vt:vector>
  </HeadingPairs>
  <TitlesOfParts>
    <vt:vector size="18" baseType="lpstr">
      <vt:lpstr>HGS創英角ﾎﾟｯﾌﾟ体</vt:lpstr>
      <vt:lpstr>UD デジタル 教科書体 NK-R</vt:lpstr>
      <vt:lpstr>游ゴシック</vt:lpstr>
      <vt:lpstr>游ゴシック Light</vt:lpstr>
      <vt:lpstr>Arial</vt:lpstr>
      <vt:lpstr>Office テーマ</vt:lpstr>
      <vt:lpstr> 「学校給食週間」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真岡市役所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第二学校給食センター共有アカウント１</dc:creator>
  <cp:lastModifiedBy>H K</cp:lastModifiedBy>
  <cp:revision>33</cp:revision>
  <dcterms:created xsi:type="dcterms:W3CDTF">2020-01-20T07:57:26Z</dcterms:created>
  <dcterms:modified xsi:type="dcterms:W3CDTF">2025-12-23T06:26:32Z</dcterms:modified>
</cp:coreProperties>
</file>